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Arimo" charset="1" panose="020B0604020202020204"/>
      <p:regular r:id="rId24"/>
    </p:embeddedFont>
    <p:embeddedFont>
      <p:font typeface="Arimo Bold" charset="1" panose="020B070402020202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notesMasters/notesMaster1.xml" Type="http://schemas.openxmlformats.org/officeDocument/2006/relationships/notesMaster"/><Relationship Id="rId22" Target="theme/theme2.xml" Type="http://schemas.openxmlformats.org/officeDocument/2006/relationships/theme"/><Relationship Id="rId23" Target="notesSlides/notesSlide1.xml" Type="http://schemas.openxmlformats.org/officeDocument/2006/relationships/notesSlide"/><Relationship Id="rId24" Target="fonts/font24.fntdata" Type="http://schemas.openxmlformats.org/officeDocument/2006/relationships/font"/><Relationship Id="rId25" Target="fonts/font25.fntdata" Type="http://schemas.openxmlformats.org/officeDocument/2006/relationships/font"/><Relationship Id="rId26" Target="notesSlides/notesSlide2.xml" Type="http://schemas.openxmlformats.org/officeDocument/2006/relationships/notesSlide"/><Relationship Id="rId27" Target="notesSlides/notesSlide3.xml" Type="http://schemas.openxmlformats.org/officeDocument/2006/relationships/notesSlide"/><Relationship Id="rId28" Target="notesSlides/notesSlide4.xml" Type="http://schemas.openxmlformats.org/officeDocument/2006/relationships/notesSlide"/><Relationship Id="rId29" Target="notesSlides/notesSlide5.xml" Type="http://schemas.openxmlformats.org/officeDocument/2006/relationships/notesSlide"/><Relationship Id="rId3" Target="viewProps.xml" Type="http://schemas.openxmlformats.org/officeDocument/2006/relationships/viewProps"/><Relationship Id="rId30" Target="notesSlides/notesSlide6.xml" Type="http://schemas.openxmlformats.org/officeDocument/2006/relationships/notesSlide"/><Relationship Id="rId31" Target="notesSlides/notesSlide7.xml" Type="http://schemas.openxmlformats.org/officeDocument/2006/relationships/notesSlide"/><Relationship Id="rId32" Target="notesSlides/notesSlide8.xml" Type="http://schemas.openxmlformats.org/officeDocument/2006/relationships/notesSlide"/><Relationship Id="rId33" Target="notesSlides/notesSlide9.xml" Type="http://schemas.openxmlformats.org/officeDocument/2006/relationships/notesSlide"/><Relationship Id="rId34" Target="notesSlides/notesSlide10.xml" Type="http://schemas.openxmlformats.org/officeDocument/2006/relationships/notesSlide"/><Relationship Id="rId35" Target="notesSlides/notesSlide11.xml" Type="http://schemas.openxmlformats.org/officeDocument/2006/relationships/notesSlide"/><Relationship Id="rId36" Target="notesSlides/notesSlide12.xml" Type="http://schemas.openxmlformats.org/officeDocument/2006/relationships/notesSlide"/><Relationship Id="rId37" Target="notesSlides/notesSlide13.xml" Type="http://schemas.openxmlformats.org/officeDocument/2006/relationships/notesSlide"/><Relationship Id="rId38" Target="notesSlides/notesSlide14.xml" Type="http://schemas.openxmlformats.org/officeDocument/2006/relationships/notesSlide"/><Relationship Id="rId39" Target="notesSlides/notesSlide15.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11.png" Type="http://schemas.openxmlformats.org/officeDocument/2006/relationships/image"/><Relationship Id="rId5" Target="https://gamma.app/?utm_source=made-with-gamma" TargetMode="External" Type="http://schemas.openxmlformats.org/officeDocument/2006/relationships/hyperlink"/><Relationship Id="rId6"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21.png" Type="http://schemas.openxmlformats.org/officeDocument/2006/relationships/image"/><Relationship Id="rId5" Target="../media/image13.png" Type="http://schemas.openxmlformats.org/officeDocument/2006/relationships/image"/><Relationship Id="rId6" Target="../media/image22.png" Type="http://schemas.openxmlformats.org/officeDocument/2006/relationships/image"/><Relationship Id="rId7" Target="../media/image1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https://flask.palletsprojects.com/"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11.png" Type="http://schemas.openxmlformats.org/officeDocument/2006/relationships/image"/><Relationship Id="rId5" Target="https://gamma.app/?utm_source=made-with-gamma" TargetMode="External" Type="http://schemas.openxmlformats.org/officeDocument/2006/relationships/hyperlink"/><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grpSp>
        <p:nvGrpSpPr>
          <p:cNvPr name="Group 6" id="6"/>
          <p:cNvGrpSpPr/>
          <p:nvPr/>
        </p:nvGrpSpPr>
        <p:grpSpPr>
          <a:xfrm rot="0">
            <a:off x="7850237" y="2354461"/>
            <a:ext cx="9445526" cy="2657921"/>
            <a:chOff x="0" y="0"/>
            <a:chExt cx="12594035" cy="3543895"/>
          </a:xfrm>
        </p:grpSpPr>
        <p:sp>
          <p:nvSpPr>
            <p:cNvPr name="Freeform 7" id="7"/>
            <p:cNvSpPr/>
            <p:nvPr/>
          </p:nvSpPr>
          <p:spPr>
            <a:xfrm flipH="false" flipV="false" rot="0">
              <a:off x="0" y="0"/>
              <a:ext cx="12594035" cy="3543895"/>
            </a:xfrm>
            <a:custGeom>
              <a:avLst/>
              <a:gdLst/>
              <a:ahLst/>
              <a:cxnLst/>
              <a:rect r="r" b="b" t="t" l="l"/>
              <a:pathLst>
                <a:path h="3543895" w="12594035">
                  <a:moveTo>
                    <a:pt x="0" y="0"/>
                  </a:moveTo>
                  <a:lnTo>
                    <a:pt x="12594035" y="0"/>
                  </a:lnTo>
                  <a:lnTo>
                    <a:pt x="12594035" y="3543895"/>
                  </a:lnTo>
                  <a:lnTo>
                    <a:pt x="0" y="3543895"/>
                  </a:lnTo>
                  <a:close/>
                </a:path>
              </a:pathLst>
            </a:custGeom>
            <a:solidFill>
              <a:srgbClr val="000000">
                <a:alpha val="0"/>
              </a:srgbClr>
            </a:solidFill>
          </p:spPr>
        </p:sp>
        <p:sp>
          <p:nvSpPr>
            <p:cNvPr name="TextBox 8" id="8"/>
            <p:cNvSpPr txBox="true"/>
            <p:nvPr/>
          </p:nvSpPr>
          <p:spPr>
            <a:xfrm>
              <a:off x="0" y="-190500"/>
              <a:ext cx="12594035" cy="3734395"/>
            </a:xfrm>
            <a:prstGeom prst="rect">
              <a:avLst/>
            </a:prstGeom>
          </p:spPr>
          <p:txBody>
            <a:bodyPr anchor="t" rtlCol="false" tIns="0" lIns="0" bIns="0" rIns="0"/>
            <a:lstStyle/>
            <a:p>
              <a:pPr algn="l">
                <a:lnSpc>
                  <a:spcPts val="8324"/>
                </a:lnSpc>
              </a:pPr>
              <a:r>
                <a:rPr lang="en-US" sz="5562">
                  <a:solidFill>
                    <a:srgbClr val="373B48"/>
                  </a:solidFill>
                  <a:latin typeface="Arimo"/>
                  <a:ea typeface="Arimo"/>
                  <a:cs typeface="Arimo"/>
                  <a:sym typeface="Arimo"/>
                </a:rPr>
                <a:t>Flask: A Micro-Framework – An Advanced Python Library</a:t>
              </a:r>
            </a:p>
          </p:txBody>
        </p:sp>
      </p:grpSp>
      <p:grpSp>
        <p:nvGrpSpPr>
          <p:cNvPr name="Group 9" id="9"/>
          <p:cNvGrpSpPr/>
          <p:nvPr/>
        </p:nvGrpSpPr>
        <p:grpSpPr>
          <a:xfrm rot="0">
            <a:off x="7850237" y="5437585"/>
            <a:ext cx="9445526" cy="453629"/>
            <a:chOff x="0" y="0"/>
            <a:chExt cx="12594035" cy="604838"/>
          </a:xfrm>
        </p:grpSpPr>
        <p:sp>
          <p:nvSpPr>
            <p:cNvPr name="Freeform 10" id="10"/>
            <p:cNvSpPr/>
            <p:nvPr/>
          </p:nvSpPr>
          <p:spPr>
            <a:xfrm flipH="false" flipV="false" rot="0">
              <a:off x="0" y="0"/>
              <a:ext cx="12594035" cy="604838"/>
            </a:xfrm>
            <a:custGeom>
              <a:avLst/>
              <a:gdLst/>
              <a:ahLst/>
              <a:cxnLst/>
              <a:rect r="r" b="b" t="t" l="l"/>
              <a:pathLst>
                <a:path h="604838" w="12594035">
                  <a:moveTo>
                    <a:pt x="0" y="0"/>
                  </a:moveTo>
                  <a:lnTo>
                    <a:pt x="12594035" y="0"/>
                  </a:lnTo>
                  <a:lnTo>
                    <a:pt x="12594035" y="604838"/>
                  </a:lnTo>
                  <a:lnTo>
                    <a:pt x="0" y="604838"/>
                  </a:lnTo>
                  <a:close/>
                </a:path>
              </a:pathLst>
            </a:custGeom>
            <a:solidFill>
              <a:srgbClr val="000000">
                <a:alpha val="0"/>
              </a:srgbClr>
            </a:solidFill>
          </p:spPr>
        </p:sp>
        <p:sp>
          <p:nvSpPr>
            <p:cNvPr name="TextBox 11" id="11"/>
            <p:cNvSpPr txBox="true"/>
            <p:nvPr/>
          </p:nvSpPr>
          <p:spPr>
            <a:xfrm>
              <a:off x="0" y="-171450"/>
              <a:ext cx="12594035" cy="776288"/>
            </a:xfrm>
            <a:prstGeom prst="rect">
              <a:avLst/>
            </a:prstGeom>
          </p:spPr>
          <p:txBody>
            <a:bodyPr anchor="t" rtlCol="false" tIns="0" lIns="0" bIns="0" rIns="0"/>
            <a:lstStyle/>
            <a:p>
              <a:pPr algn="l">
                <a:lnSpc>
                  <a:spcPts val="4274"/>
                </a:lnSpc>
              </a:pPr>
              <a:r>
                <a:rPr lang="en-US" b="true" sz="2187">
                  <a:solidFill>
                    <a:srgbClr val="52586B"/>
                  </a:solidFill>
                  <a:latin typeface="Arimo Bold"/>
                  <a:ea typeface="Arimo Bold"/>
                  <a:cs typeface="Arimo Bold"/>
                  <a:sym typeface="Arimo Bold"/>
                </a:rPr>
                <a:t>A Deep Dive into Flask’s Architecture, Features, and Use-Cases</a:t>
              </a:r>
            </a:p>
          </p:txBody>
        </p:sp>
      </p:grpSp>
      <p:grpSp>
        <p:nvGrpSpPr>
          <p:cNvPr name="Group 12" id="12"/>
          <p:cNvGrpSpPr/>
          <p:nvPr/>
        </p:nvGrpSpPr>
        <p:grpSpPr>
          <a:xfrm rot="0">
            <a:off x="7844284" y="7451527"/>
            <a:ext cx="465535" cy="465535"/>
            <a:chOff x="0" y="0"/>
            <a:chExt cx="620713" cy="620713"/>
          </a:xfrm>
        </p:grpSpPr>
        <p:sp>
          <p:nvSpPr>
            <p:cNvPr name="Freeform 13" id="13"/>
            <p:cNvSpPr/>
            <p:nvPr/>
          </p:nvSpPr>
          <p:spPr>
            <a:xfrm flipH="false" flipV="false" rot="0">
              <a:off x="0" y="0"/>
              <a:ext cx="620776" cy="620776"/>
            </a:xfrm>
            <a:custGeom>
              <a:avLst/>
              <a:gdLst/>
              <a:ahLst/>
              <a:cxnLst/>
              <a:rect r="r" b="b" t="t" l="l"/>
              <a:pathLst>
                <a:path h="620776" w="620776">
                  <a:moveTo>
                    <a:pt x="0" y="310388"/>
                  </a:moveTo>
                  <a:cubicBezTo>
                    <a:pt x="0" y="138938"/>
                    <a:pt x="138938" y="0"/>
                    <a:pt x="310388" y="0"/>
                  </a:cubicBezTo>
                  <a:cubicBezTo>
                    <a:pt x="312801" y="0"/>
                    <a:pt x="315087" y="1143"/>
                    <a:pt x="316611" y="2921"/>
                  </a:cubicBezTo>
                  <a:lnTo>
                    <a:pt x="310388" y="7874"/>
                  </a:lnTo>
                  <a:lnTo>
                    <a:pt x="310388" y="0"/>
                  </a:lnTo>
                  <a:lnTo>
                    <a:pt x="310388" y="7874"/>
                  </a:lnTo>
                  <a:lnTo>
                    <a:pt x="310388" y="0"/>
                  </a:lnTo>
                  <a:cubicBezTo>
                    <a:pt x="481838" y="0"/>
                    <a:pt x="620776" y="138938"/>
                    <a:pt x="620776" y="310388"/>
                  </a:cubicBezTo>
                  <a:cubicBezTo>
                    <a:pt x="620776" y="314071"/>
                    <a:pt x="618236" y="317246"/>
                    <a:pt x="614807" y="318135"/>
                  </a:cubicBezTo>
                  <a:lnTo>
                    <a:pt x="612902" y="310388"/>
                  </a:lnTo>
                  <a:lnTo>
                    <a:pt x="620776" y="310388"/>
                  </a:lnTo>
                  <a:cubicBezTo>
                    <a:pt x="620776" y="481838"/>
                    <a:pt x="481838" y="620776"/>
                    <a:pt x="310388" y="620776"/>
                  </a:cubicBezTo>
                  <a:lnTo>
                    <a:pt x="310388" y="612902"/>
                  </a:lnTo>
                  <a:lnTo>
                    <a:pt x="310388" y="605028"/>
                  </a:lnTo>
                  <a:lnTo>
                    <a:pt x="310388" y="612902"/>
                  </a:lnTo>
                  <a:lnTo>
                    <a:pt x="310388" y="620776"/>
                  </a:lnTo>
                  <a:cubicBezTo>
                    <a:pt x="138938" y="620776"/>
                    <a:pt x="0" y="481711"/>
                    <a:pt x="0" y="310388"/>
                  </a:cubicBezTo>
                  <a:lnTo>
                    <a:pt x="7874" y="310388"/>
                  </a:lnTo>
                  <a:lnTo>
                    <a:pt x="0" y="310388"/>
                  </a:lnTo>
                  <a:moveTo>
                    <a:pt x="15875" y="310388"/>
                  </a:moveTo>
                  <a:lnTo>
                    <a:pt x="7874" y="310388"/>
                  </a:lnTo>
                  <a:lnTo>
                    <a:pt x="15748" y="310388"/>
                  </a:lnTo>
                  <a:cubicBezTo>
                    <a:pt x="15748" y="473075"/>
                    <a:pt x="147574" y="604901"/>
                    <a:pt x="310261" y="604901"/>
                  </a:cubicBezTo>
                  <a:cubicBezTo>
                    <a:pt x="314706" y="604901"/>
                    <a:pt x="318135" y="608457"/>
                    <a:pt x="318135" y="612775"/>
                  </a:cubicBezTo>
                  <a:cubicBezTo>
                    <a:pt x="318135" y="617093"/>
                    <a:pt x="314579" y="620649"/>
                    <a:pt x="310261" y="620649"/>
                  </a:cubicBezTo>
                  <a:cubicBezTo>
                    <a:pt x="305943" y="620649"/>
                    <a:pt x="302387" y="617093"/>
                    <a:pt x="302387" y="612775"/>
                  </a:cubicBezTo>
                  <a:cubicBezTo>
                    <a:pt x="302387" y="608457"/>
                    <a:pt x="305943" y="604901"/>
                    <a:pt x="310261" y="604901"/>
                  </a:cubicBezTo>
                  <a:cubicBezTo>
                    <a:pt x="472948" y="604901"/>
                    <a:pt x="604774" y="473075"/>
                    <a:pt x="604774" y="310388"/>
                  </a:cubicBezTo>
                  <a:cubicBezTo>
                    <a:pt x="604774" y="306705"/>
                    <a:pt x="607314" y="303530"/>
                    <a:pt x="610743" y="302641"/>
                  </a:cubicBezTo>
                  <a:lnTo>
                    <a:pt x="612648" y="310388"/>
                  </a:lnTo>
                  <a:lnTo>
                    <a:pt x="604774" y="310388"/>
                  </a:lnTo>
                  <a:cubicBezTo>
                    <a:pt x="604774" y="147701"/>
                    <a:pt x="472948" y="15875"/>
                    <a:pt x="310261" y="15875"/>
                  </a:cubicBezTo>
                  <a:cubicBezTo>
                    <a:pt x="307848" y="15875"/>
                    <a:pt x="305562" y="14732"/>
                    <a:pt x="304038" y="12954"/>
                  </a:cubicBezTo>
                  <a:lnTo>
                    <a:pt x="310261" y="8001"/>
                  </a:lnTo>
                  <a:lnTo>
                    <a:pt x="310261" y="15875"/>
                  </a:lnTo>
                  <a:cubicBezTo>
                    <a:pt x="147701" y="15875"/>
                    <a:pt x="15875" y="147701"/>
                    <a:pt x="15875" y="310388"/>
                  </a:cubicBezTo>
                  <a:close/>
                </a:path>
              </a:pathLst>
            </a:custGeom>
            <a:solidFill>
              <a:srgbClr val="FFFFFF"/>
            </a:solidFill>
          </p:spPr>
        </p:sp>
      </p:grpSp>
      <p:grpSp>
        <p:nvGrpSpPr>
          <p:cNvPr name="Group 14" id="14"/>
          <p:cNvGrpSpPr/>
          <p:nvPr/>
        </p:nvGrpSpPr>
        <p:grpSpPr>
          <a:xfrm rot="0">
            <a:off x="8206312" y="7436344"/>
            <a:ext cx="3890250" cy="496125"/>
            <a:chOff x="0" y="0"/>
            <a:chExt cx="5187000" cy="661500"/>
          </a:xfrm>
        </p:grpSpPr>
        <p:sp>
          <p:nvSpPr>
            <p:cNvPr name="Freeform 15" id="15"/>
            <p:cNvSpPr/>
            <p:nvPr/>
          </p:nvSpPr>
          <p:spPr>
            <a:xfrm flipH="false" flipV="false" rot="0">
              <a:off x="0" y="0"/>
              <a:ext cx="5187000" cy="661500"/>
            </a:xfrm>
            <a:custGeom>
              <a:avLst/>
              <a:gdLst/>
              <a:ahLst/>
              <a:cxnLst/>
              <a:rect r="r" b="b" t="t" l="l"/>
              <a:pathLst>
                <a:path h="661500" w="5187000">
                  <a:moveTo>
                    <a:pt x="0" y="0"/>
                  </a:moveTo>
                  <a:lnTo>
                    <a:pt x="5187000" y="0"/>
                  </a:lnTo>
                  <a:lnTo>
                    <a:pt x="5187000" y="661500"/>
                  </a:lnTo>
                  <a:lnTo>
                    <a:pt x="0" y="661500"/>
                  </a:lnTo>
                  <a:close/>
                </a:path>
              </a:pathLst>
            </a:custGeom>
            <a:solidFill>
              <a:srgbClr val="000000">
                <a:alpha val="0"/>
              </a:srgbClr>
            </a:solidFill>
          </p:spPr>
        </p:sp>
        <p:sp>
          <p:nvSpPr>
            <p:cNvPr name="TextBox 16" id="16"/>
            <p:cNvSpPr txBox="true"/>
            <p:nvPr/>
          </p:nvSpPr>
          <p:spPr>
            <a:xfrm>
              <a:off x="0" y="-152400"/>
              <a:ext cx="5187000" cy="813900"/>
            </a:xfrm>
            <a:prstGeom prst="rect">
              <a:avLst/>
            </a:prstGeom>
          </p:spPr>
          <p:txBody>
            <a:bodyPr anchor="t" rtlCol="false" tIns="0" lIns="0" bIns="0" rIns="0"/>
            <a:lstStyle/>
            <a:p>
              <a:pPr algn="l">
                <a:lnSpc>
                  <a:spcPts val="4649"/>
                </a:lnSpc>
              </a:pPr>
              <a:r>
                <a:rPr lang="en-US" b="true" sz="2750" u="sng">
                  <a:solidFill>
                    <a:srgbClr val="52586B"/>
                  </a:solidFill>
                  <a:latin typeface="Arimo Bold"/>
                  <a:ea typeface="Arimo Bold"/>
                  <a:cs typeface="Arimo Bold"/>
                  <a:sym typeface="Arimo Bold"/>
                </a:rPr>
                <a:t>By:- Ankush Banotra</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89827"/>
          </a:xfrm>
          <a:custGeom>
            <a:avLst/>
            <a:gdLst/>
            <a:ahLst/>
            <a:cxnLst/>
            <a:rect r="r" b="b" t="t" l="l"/>
            <a:pathLst>
              <a:path h="10289827" w="6858000">
                <a:moveTo>
                  <a:pt x="0" y="0"/>
                </a:moveTo>
                <a:lnTo>
                  <a:pt x="6858000" y="0"/>
                </a:lnTo>
                <a:lnTo>
                  <a:pt x="6858000" y="10289827"/>
                </a:lnTo>
                <a:lnTo>
                  <a:pt x="0" y="10289827"/>
                </a:lnTo>
                <a:lnTo>
                  <a:pt x="0" y="0"/>
                </a:lnTo>
                <a:close/>
              </a:path>
            </a:pathLst>
          </a:custGeom>
          <a:blipFill>
            <a:blip r:embed="rId6"/>
            <a:stretch>
              <a:fillRect l="0" t="0" r="-27" b="0"/>
            </a:stretch>
          </a:blipFill>
        </p:spPr>
      </p:sp>
      <p:grpSp>
        <p:nvGrpSpPr>
          <p:cNvPr name="Group 7" id="7"/>
          <p:cNvGrpSpPr/>
          <p:nvPr/>
        </p:nvGrpSpPr>
        <p:grpSpPr>
          <a:xfrm rot="0">
            <a:off x="909786" y="714821"/>
            <a:ext cx="9610428" cy="1624608"/>
            <a:chOff x="0" y="0"/>
            <a:chExt cx="12813903" cy="2166143"/>
          </a:xfrm>
        </p:grpSpPr>
        <p:sp>
          <p:nvSpPr>
            <p:cNvPr name="Freeform 8" id="8"/>
            <p:cNvSpPr/>
            <p:nvPr/>
          </p:nvSpPr>
          <p:spPr>
            <a:xfrm flipH="false" flipV="false" rot="0">
              <a:off x="0" y="0"/>
              <a:ext cx="12813903" cy="2166143"/>
            </a:xfrm>
            <a:custGeom>
              <a:avLst/>
              <a:gdLst/>
              <a:ahLst/>
              <a:cxnLst/>
              <a:rect r="r" b="b" t="t" l="l"/>
              <a:pathLst>
                <a:path h="2166143" w="12813903">
                  <a:moveTo>
                    <a:pt x="0" y="0"/>
                  </a:moveTo>
                  <a:lnTo>
                    <a:pt x="12813903" y="0"/>
                  </a:lnTo>
                  <a:lnTo>
                    <a:pt x="12813903" y="2166143"/>
                  </a:lnTo>
                  <a:lnTo>
                    <a:pt x="0" y="2166143"/>
                  </a:lnTo>
                  <a:close/>
                </a:path>
              </a:pathLst>
            </a:custGeom>
            <a:solidFill>
              <a:srgbClr val="000000">
                <a:alpha val="0"/>
              </a:srgbClr>
            </a:solidFill>
          </p:spPr>
        </p:sp>
        <p:sp>
          <p:nvSpPr>
            <p:cNvPr name="TextBox 9" id="9"/>
            <p:cNvSpPr txBox="true"/>
            <p:nvPr/>
          </p:nvSpPr>
          <p:spPr>
            <a:xfrm>
              <a:off x="0" y="-180975"/>
              <a:ext cx="12813903" cy="2347118"/>
            </a:xfrm>
            <a:prstGeom prst="rect">
              <a:avLst/>
            </a:prstGeom>
          </p:spPr>
          <p:txBody>
            <a:bodyPr anchor="t" rtlCol="false" tIns="0" lIns="0" bIns="0" rIns="0"/>
            <a:lstStyle/>
            <a:p>
              <a:pPr algn="l">
                <a:lnSpc>
                  <a:spcPts val="7649"/>
                </a:lnSpc>
              </a:pPr>
              <a:r>
                <a:rPr lang="en-US" sz="5062">
                  <a:solidFill>
                    <a:srgbClr val="373B48"/>
                  </a:solidFill>
                  <a:latin typeface="Arimo"/>
                  <a:ea typeface="Arimo"/>
                  <a:cs typeface="Arimo"/>
                  <a:sym typeface="Arimo"/>
                </a:rPr>
                <a:t>Extending Flask with Extensions</a:t>
              </a:r>
            </a:p>
          </p:txBody>
        </p:sp>
      </p:grpSp>
      <p:grpSp>
        <p:nvGrpSpPr>
          <p:cNvPr name="Group 10" id="10"/>
          <p:cNvGrpSpPr/>
          <p:nvPr/>
        </p:nvGrpSpPr>
        <p:grpSpPr>
          <a:xfrm rot="0">
            <a:off x="903833" y="2723257"/>
            <a:ext cx="9622334" cy="1528465"/>
            <a:chOff x="0" y="0"/>
            <a:chExt cx="12829778" cy="2037953"/>
          </a:xfrm>
        </p:grpSpPr>
        <p:sp>
          <p:nvSpPr>
            <p:cNvPr name="Freeform 11" id="11"/>
            <p:cNvSpPr/>
            <p:nvPr/>
          </p:nvSpPr>
          <p:spPr>
            <a:xfrm flipH="false" flipV="false" rot="0">
              <a:off x="7874" y="7874"/>
              <a:ext cx="12814046" cy="2022094"/>
            </a:xfrm>
            <a:custGeom>
              <a:avLst/>
              <a:gdLst/>
              <a:ahLst/>
              <a:cxnLst/>
              <a:rect r="r" b="b" t="t" l="l"/>
              <a:pathLst>
                <a:path h="2022094" w="12814046">
                  <a:moveTo>
                    <a:pt x="0" y="145669"/>
                  </a:moveTo>
                  <a:cubicBezTo>
                    <a:pt x="0" y="65278"/>
                    <a:pt x="65659" y="0"/>
                    <a:pt x="146558" y="0"/>
                  </a:cubicBezTo>
                  <a:lnTo>
                    <a:pt x="12667488" y="0"/>
                  </a:lnTo>
                  <a:cubicBezTo>
                    <a:pt x="12748387" y="0"/>
                    <a:pt x="12814046" y="65151"/>
                    <a:pt x="12814046" y="145542"/>
                  </a:cubicBezTo>
                  <a:lnTo>
                    <a:pt x="12814046" y="1876552"/>
                  </a:lnTo>
                  <a:cubicBezTo>
                    <a:pt x="12814046" y="1956943"/>
                    <a:pt x="12748387" y="2022094"/>
                    <a:pt x="12667488" y="2022094"/>
                  </a:cubicBezTo>
                  <a:lnTo>
                    <a:pt x="146558" y="2022094"/>
                  </a:lnTo>
                  <a:cubicBezTo>
                    <a:pt x="65659" y="2022094"/>
                    <a:pt x="0" y="1956943"/>
                    <a:pt x="0" y="1876552"/>
                  </a:cubicBezTo>
                  <a:close/>
                </a:path>
              </a:pathLst>
            </a:custGeom>
            <a:solidFill>
              <a:srgbClr val="E2E4E9"/>
            </a:solidFill>
          </p:spPr>
        </p:sp>
        <p:sp>
          <p:nvSpPr>
            <p:cNvPr name="Freeform 12" id="12"/>
            <p:cNvSpPr/>
            <p:nvPr/>
          </p:nvSpPr>
          <p:spPr>
            <a:xfrm flipH="false" flipV="false" rot="0">
              <a:off x="0" y="0"/>
              <a:ext cx="12829794" cy="2037969"/>
            </a:xfrm>
            <a:custGeom>
              <a:avLst/>
              <a:gdLst/>
              <a:ahLst/>
              <a:cxnLst/>
              <a:rect r="r" b="b" t="t" l="l"/>
              <a:pathLst>
                <a:path h="2037969" w="12829794">
                  <a:moveTo>
                    <a:pt x="0" y="153543"/>
                  </a:moveTo>
                  <a:cubicBezTo>
                    <a:pt x="0" y="68707"/>
                    <a:pt x="69215" y="0"/>
                    <a:pt x="154432" y="0"/>
                  </a:cubicBezTo>
                  <a:lnTo>
                    <a:pt x="12675362" y="0"/>
                  </a:lnTo>
                  <a:lnTo>
                    <a:pt x="12675362" y="7874"/>
                  </a:lnTo>
                  <a:lnTo>
                    <a:pt x="12675362" y="0"/>
                  </a:lnTo>
                  <a:cubicBezTo>
                    <a:pt x="12760579" y="0"/>
                    <a:pt x="12829794" y="68707"/>
                    <a:pt x="12829794" y="153543"/>
                  </a:cubicBezTo>
                  <a:lnTo>
                    <a:pt x="12821920" y="153543"/>
                  </a:lnTo>
                  <a:lnTo>
                    <a:pt x="12829794" y="153543"/>
                  </a:lnTo>
                  <a:lnTo>
                    <a:pt x="12829794" y="1884426"/>
                  </a:lnTo>
                  <a:lnTo>
                    <a:pt x="12821920" y="1884426"/>
                  </a:lnTo>
                  <a:lnTo>
                    <a:pt x="12829794" y="1884426"/>
                  </a:lnTo>
                  <a:cubicBezTo>
                    <a:pt x="12829794" y="1969262"/>
                    <a:pt x="12760579" y="2037969"/>
                    <a:pt x="12675362" y="2037969"/>
                  </a:cubicBezTo>
                  <a:lnTo>
                    <a:pt x="12675362" y="2030095"/>
                  </a:lnTo>
                  <a:lnTo>
                    <a:pt x="12675362" y="2037969"/>
                  </a:lnTo>
                  <a:lnTo>
                    <a:pt x="154432" y="2037969"/>
                  </a:lnTo>
                  <a:lnTo>
                    <a:pt x="154432" y="2030095"/>
                  </a:lnTo>
                  <a:lnTo>
                    <a:pt x="154432" y="2037969"/>
                  </a:lnTo>
                  <a:cubicBezTo>
                    <a:pt x="69215" y="2037969"/>
                    <a:pt x="0" y="1969262"/>
                    <a:pt x="0" y="1884426"/>
                  </a:cubicBezTo>
                  <a:lnTo>
                    <a:pt x="0" y="153543"/>
                  </a:lnTo>
                  <a:lnTo>
                    <a:pt x="7874" y="153543"/>
                  </a:lnTo>
                  <a:lnTo>
                    <a:pt x="0" y="153543"/>
                  </a:lnTo>
                  <a:moveTo>
                    <a:pt x="15875" y="153543"/>
                  </a:moveTo>
                  <a:lnTo>
                    <a:pt x="15875" y="1884426"/>
                  </a:lnTo>
                  <a:lnTo>
                    <a:pt x="7874" y="1884426"/>
                  </a:lnTo>
                  <a:lnTo>
                    <a:pt x="15748" y="1884426"/>
                  </a:lnTo>
                  <a:cubicBezTo>
                    <a:pt x="15748" y="1960372"/>
                    <a:pt x="77724" y="2022094"/>
                    <a:pt x="154305" y="2022094"/>
                  </a:cubicBezTo>
                  <a:lnTo>
                    <a:pt x="12675362" y="2022094"/>
                  </a:lnTo>
                  <a:cubicBezTo>
                    <a:pt x="12751943" y="2022094"/>
                    <a:pt x="12813919" y="1960372"/>
                    <a:pt x="12813919" y="1884426"/>
                  </a:cubicBezTo>
                  <a:lnTo>
                    <a:pt x="12813919" y="153543"/>
                  </a:lnTo>
                  <a:cubicBezTo>
                    <a:pt x="12813919" y="77597"/>
                    <a:pt x="12751943" y="15875"/>
                    <a:pt x="12675362" y="15875"/>
                  </a:cubicBezTo>
                  <a:lnTo>
                    <a:pt x="154432" y="15875"/>
                  </a:lnTo>
                  <a:lnTo>
                    <a:pt x="154432" y="7874"/>
                  </a:lnTo>
                  <a:lnTo>
                    <a:pt x="154432" y="15748"/>
                  </a:lnTo>
                  <a:cubicBezTo>
                    <a:pt x="77851" y="15875"/>
                    <a:pt x="15875" y="77597"/>
                    <a:pt x="15875" y="153543"/>
                  </a:cubicBezTo>
                  <a:close/>
                </a:path>
              </a:pathLst>
            </a:custGeom>
            <a:solidFill>
              <a:srgbClr val="C8CACF"/>
            </a:solidFill>
          </p:spPr>
        </p:sp>
      </p:grpSp>
      <p:grpSp>
        <p:nvGrpSpPr>
          <p:cNvPr name="Group 13" id="13"/>
          <p:cNvGrpSpPr/>
          <p:nvPr/>
        </p:nvGrpSpPr>
        <p:grpSpPr>
          <a:xfrm rot="0">
            <a:off x="1179165" y="2998589"/>
            <a:ext cx="3249215" cy="406003"/>
            <a:chOff x="0" y="0"/>
            <a:chExt cx="4332287" cy="541337"/>
          </a:xfrm>
        </p:grpSpPr>
        <p:sp>
          <p:nvSpPr>
            <p:cNvPr name="Freeform 14" id="14"/>
            <p:cNvSpPr/>
            <p:nvPr/>
          </p:nvSpPr>
          <p:spPr>
            <a:xfrm flipH="false" flipV="false" rot="0">
              <a:off x="0" y="0"/>
              <a:ext cx="4332287" cy="541337"/>
            </a:xfrm>
            <a:custGeom>
              <a:avLst/>
              <a:gdLst/>
              <a:ahLst/>
              <a:cxnLst/>
              <a:rect r="r" b="b" t="t" l="l"/>
              <a:pathLst>
                <a:path h="541337" w="4332287">
                  <a:moveTo>
                    <a:pt x="0" y="0"/>
                  </a:moveTo>
                  <a:lnTo>
                    <a:pt x="4332287" y="0"/>
                  </a:lnTo>
                  <a:lnTo>
                    <a:pt x="4332287" y="541337"/>
                  </a:lnTo>
                  <a:lnTo>
                    <a:pt x="0" y="541337"/>
                  </a:lnTo>
                  <a:close/>
                </a:path>
              </a:pathLst>
            </a:custGeom>
            <a:solidFill>
              <a:srgbClr val="000000">
                <a:alpha val="0"/>
              </a:srgbClr>
            </a:solidFill>
          </p:spPr>
        </p:sp>
        <p:sp>
          <p:nvSpPr>
            <p:cNvPr name="TextBox 15" id="15"/>
            <p:cNvSpPr txBox="true"/>
            <p:nvPr/>
          </p:nvSpPr>
          <p:spPr>
            <a:xfrm>
              <a:off x="0" y="-95250"/>
              <a:ext cx="4332287" cy="636587"/>
            </a:xfrm>
            <a:prstGeom prst="rect">
              <a:avLst/>
            </a:prstGeom>
          </p:spPr>
          <p:txBody>
            <a:bodyPr anchor="t" rtlCol="false" tIns="0" lIns="0" bIns="0" rIns="0"/>
            <a:lstStyle/>
            <a:p>
              <a:pPr algn="l">
                <a:lnSpc>
                  <a:spcPts val="3824"/>
                </a:lnSpc>
              </a:pPr>
              <a:r>
                <a:rPr lang="en-US" sz="2499">
                  <a:solidFill>
                    <a:srgbClr val="52586B"/>
                  </a:solidFill>
                  <a:latin typeface="Arimo"/>
                  <a:ea typeface="Arimo"/>
                  <a:cs typeface="Arimo"/>
                  <a:sym typeface="Arimo"/>
                </a:rPr>
                <a:t>Flask-SQLAlchemy</a:t>
              </a:r>
            </a:p>
          </p:txBody>
        </p:sp>
      </p:grpSp>
      <p:grpSp>
        <p:nvGrpSpPr>
          <p:cNvPr name="Group 16" id="16"/>
          <p:cNvGrpSpPr/>
          <p:nvPr/>
        </p:nvGrpSpPr>
        <p:grpSpPr>
          <a:xfrm rot="0">
            <a:off x="1179165" y="3560415"/>
            <a:ext cx="9071670" cy="415975"/>
            <a:chOff x="0" y="0"/>
            <a:chExt cx="12095560" cy="554633"/>
          </a:xfrm>
        </p:grpSpPr>
        <p:sp>
          <p:nvSpPr>
            <p:cNvPr name="Freeform 17" id="17"/>
            <p:cNvSpPr/>
            <p:nvPr/>
          </p:nvSpPr>
          <p:spPr>
            <a:xfrm flipH="false" flipV="false" rot="0">
              <a:off x="0" y="0"/>
              <a:ext cx="12095560" cy="554633"/>
            </a:xfrm>
            <a:custGeom>
              <a:avLst/>
              <a:gdLst/>
              <a:ahLst/>
              <a:cxnLst/>
              <a:rect r="r" b="b" t="t" l="l"/>
              <a:pathLst>
                <a:path h="554633" w="12095560">
                  <a:moveTo>
                    <a:pt x="0" y="0"/>
                  </a:moveTo>
                  <a:lnTo>
                    <a:pt x="12095560" y="0"/>
                  </a:lnTo>
                  <a:lnTo>
                    <a:pt x="12095560" y="554633"/>
                  </a:lnTo>
                  <a:lnTo>
                    <a:pt x="0" y="554633"/>
                  </a:lnTo>
                  <a:close/>
                </a:path>
              </a:pathLst>
            </a:custGeom>
            <a:solidFill>
              <a:srgbClr val="000000">
                <a:alpha val="0"/>
              </a:srgbClr>
            </a:solidFill>
          </p:spPr>
        </p:sp>
        <p:sp>
          <p:nvSpPr>
            <p:cNvPr name="TextBox 18" id="18"/>
            <p:cNvSpPr txBox="true"/>
            <p:nvPr/>
          </p:nvSpPr>
          <p:spPr>
            <a:xfrm>
              <a:off x="0" y="-152400"/>
              <a:ext cx="12095560" cy="707033"/>
            </a:xfrm>
            <a:prstGeom prst="rect">
              <a:avLst/>
            </a:prstGeom>
          </p:spPr>
          <p:txBody>
            <a:bodyPr anchor="t" rtlCol="false" tIns="0" lIns="0" bIns="0" rIns="0"/>
            <a:lstStyle/>
            <a:p>
              <a:pPr algn="l">
                <a:lnSpc>
                  <a:spcPts val="3900"/>
                </a:lnSpc>
              </a:pPr>
              <a:r>
                <a:rPr lang="en-US" sz="2000">
                  <a:solidFill>
                    <a:srgbClr val="52586B"/>
                  </a:solidFill>
                  <a:latin typeface="Arimo"/>
                  <a:ea typeface="Arimo"/>
                  <a:cs typeface="Arimo"/>
                  <a:sym typeface="Arimo"/>
                </a:rPr>
                <a:t>Object-relational mapper for database integration.</a:t>
              </a:r>
            </a:p>
          </p:txBody>
        </p:sp>
      </p:grpSp>
      <p:grpSp>
        <p:nvGrpSpPr>
          <p:cNvPr name="Group 19" id="19"/>
          <p:cNvGrpSpPr/>
          <p:nvPr/>
        </p:nvGrpSpPr>
        <p:grpSpPr>
          <a:xfrm rot="0">
            <a:off x="903833" y="4499669"/>
            <a:ext cx="9622334" cy="1528465"/>
            <a:chOff x="0" y="0"/>
            <a:chExt cx="12829778" cy="2037953"/>
          </a:xfrm>
        </p:grpSpPr>
        <p:sp>
          <p:nvSpPr>
            <p:cNvPr name="Freeform 20" id="20"/>
            <p:cNvSpPr/>
            <p:nvPr/>
          </p:nvSpPr>
          <p:spPr>
            <a:xfrm flipH="false" flipV="false" rot="0">
              <a:off x="7874" y="7874"/>
              <a:ext cx="12814046" cy="2022094"/>
            </a:xfrm>
            <a:custGeom>
              <a:avLst/>
              <a:gdLst/>
              <a:ahLst/>
              <a:cxnLst/>
              <a:rect r="r" b="b" t="t" l="l"/>
              <a:pathLst>
                <a:path h="2022094" w="12814046">
                  <a:moveTo>
                    <a:pt x="0" y="145669"/>
                  </a:moveTo>
                  <a:cubicBezTo>
                    <a:pt x="0" y="65278"/>
                    <a:pt x="65659" y="0"/>
                    <a:pt x="146558" y="0"/>
                  </a:cubicBezTo>
                  <a:lnTo>
                    <a:pt x="12667488" y="0"/>
                  </a:lnTo>
                  <a:cubicBezTo>
                    <a:pt x="12748387" y="0"/>
                    <a:pt x="12814046" y="65151"/>
                    <a:pt x="12814046" y="145542"/>
                  </a:cubicBezTo>
                  <a:lnTo>
                    <a:pt x="12814046" y="1876552"/>
                  </a:lnTo>
                  <a:cubicBezTo>
                    <a:pt x="12814046" y="1956943"/>
                    <a:pt x="12748387" y="2022094"/>
                    <a:pt x="12667488" y="2022094"/>
                  </a:cubicBezTo>
                  <a:lnTo>
                    <a:pt x="146558" y="2022094"/>
                  </a:lnTo>
                  <a:cubicBezTo>
                    <a:pt x="65659" y="2022094"/>
                    <a:pt x="0" y="1956943"/>
                    <a:pt x="0" y="1876552"/>
                  </a:cubicBezTo>
                  <a:close/>
                </a:path>
              </a:pathLst>
            </a:custGeom>
            <a:solidFill>
              <a:srgbClr val="E2E4E9"/>
            </a:solidFill>
          </p:spPr>
        </p:sp>
        <p:sp>
          <p:nvSpPr>
            <p:cNvPr name="Freeform 21" id="21"/>
            <p:cNvSpPr/>
            <p:nvPr/>
          </p:nvSpPr>
          <p:spPr>
            <a:xfrm flipH="false" flipV="false" rot="0">
              <a:off x="0" y="0"/>
              <a:ext cx="12829794" cy="2037969"/>
            </a:xfrm>
            <a:custGeom>
              <a:avLst/>
              <a:gdLst/>
              <a:ahLst/>
              <a:cxnLst/>
              <a:rect r="r" b="b" t="t" l="l"/>
              <a:pathLst>
                <a:path h="2037969" w="12829794">
                  <a:moveTo>
                    <a:pt x="0" y="153543"/>
                  </a:moveTo>
                  <a:cubicBezTo>
                    <a:pt x="0" y="68707"/>
                    <a:pt x="69215" y="0"/>
                    <a:pt x="154432" y="0"/>
                  </a:cubicBezTo>
                  <a:lnTo>
                    <a:pt x="12675362" y="0"/>
                  </a:lnTo>
                  <a:lnTo>
                    <a:pt x="12675362" y="7874"/>
                  </a:lnTo>
                  <a:lnTo>
                    <a:pt x="12675362" y="0"/>
                  </a:lnTo>
                  <a:cubicBezTo>
                    <a:pt x="12760579" y="0"/>
                    <a:pt x="12829794" y="68707"/>
                    <a:pt x="12829794" y="153543"/>
                  </a:cubicBezTo>
                  <a:lnTo>
                    <a:pt x="12821920" y="153543"/>
                  </a:lnTo>
                  <a:lnTo>
                    <a:pt x="12829794" y="153543"/>
                  </a:lnTo>
                  <a:lnTo>
                    <a:pt x="12829794" y="1884426"/>
                  </a:lnTo>
                  <a:lnTo>
                    <a:pt x="12821920" y="1884426"/>
                  </a:lnTo>
                  <a:lnTo>
                    <a:pt x="12829794" y="1884426"/>
                  </a:lnTo>
                  <a:cubicBezTo>
                    <a:pt x="12829794" y="1969262"/>
                    <a:pt x="12760579" y="2037969"/>
                    <a:pt x="12675362" y="2037969"/>
                  </a:cubicBezTo>
                  <a:lnTo>
                    <a:pt x="12675362" y="2030095"/>
                  </a:lnTo>
                  <a:lnTo>
                    <a:pt x="12675362" y="2037969"/>
                  </a:lnTo>
                  <a:lnTo>
                    <a:pt x="154432" y="2037969"/>
                  </a:lnTo>
                  <a:lnTo>
                    <a:pt x="154432" y="2030095"/>
                  </a:lnTo>
                  <a:lnTo>
                    <a:pt x="154432" y="2037969"/>
                  </a:lnTo>
                  <a:cubicBezTo>
                    <a:pt x="69215" y="2037969"/>
                    <a:pt x="0" y="1969262"/>
                    <a:pt x="0" y="1884426"/>
                  </a:cubicBezTo>
                  <a:lnTo>
                    <a:pt x="0" y="153543"/>
                  </a:lnTo>
                  <a:lnTo>
                    <a:pt x="7874" y="153543"/>
                  </a:lnTo>
                  <a:lnTo>
                    <a:pt x="0" y="153543"/>
                  </a:lnTo>
                  <a:moveTo>
                    <a:pt x="15875" y="153543"/>
                  </a:moveTo>
                  <a:lnTo>
                    <a:pt x="15875" y="1884426"/>
                  </a:lnTo>
                  <a:lnTo>
                    <a:pt x="7874" y="1884426"/>
                  </a:lnTo>
                  <a:lnTo>
                    <a:pt x="15748" y="1884426"/>
                  </a:lnTo>
                  <a:cubicBezTo>
                    <a:pt x="15748" y="1960372"/>
                    <a:pt x="77724" y="2022094"/>
                    <a:pt x="154305" y="2022094"/>
                  </a:cubicBezTo>
                  <a:lnTo>
                    <a:pt x="12675362" y="2022094"/>
                  </a:lnTo>
                  <a:cubicBezTo>
                    <a:pt x="12751943" y="2022094"/>
                    <a:pt x="12813919" y="1960372"/>
                    <a:pt x="12813919" y="1884426"/>
                  </a:cubicBezTo>
                  <a:lnTo>
                    <a:pt x="12813919" y="153543"/>
                  </a:lnTo>
                  <a:cubicBezTo>
                    <a:pt x="12813919" y="77597"/>
                    <a:pt x="12751943" y="15875"/>
                    <a:pt x="12675362" y="15875"/>
                  </a:cubicBezTo>
                  <a:lnTo>
                    <a:pt x="154432" y="15875"/>
                  </a:lnTo>
                  <a:lnTo>
                    <a:pt x="154432" y="7874"/>
                  </a:lnTo>
                  <a:lnTo>
                    <a:pt x="154432" y="15748"/>
                  </a:lnTo>
                  <a:cubicBezTo>
                    <a:pt x="77851" y="15875"/>
                    <a:pt x="15875" y="77597"/>
                    <a:pt x="15875" y="153543"/>
                  </a:cubicBezTo>
                  <a:close/>
                </a:path>
              </a:pathLst>
            </a:custGeom>
            <a:solidFill>
              <a:srgbClr val="C8CACF"/>
            </a:solidFill>
          </p:spPr>
        </p:sp>
      </p:grpSp>
      <p:grpSp>
        <p:nvGrpSpPr>
          <p:cNvPr name="Group 22" id="22"/>
          <p:cNvGrpSpPr/>
          <p:nvPr/>
        </p:nvGrpSpPr>
        <p:grpSpPr>
          <a:xfrm rot="0">
            <a:off x="1179165" y="4775001"/>
            <a:ext cx="3249215" cy="406003"/>
            <a:chOff x="0" y="0"/>
            <a:chExt cx="4332287" cy="541337"/>
          </a:xfrm>
        </p:grpSpPr>
        <p:sp>
          <p:nvSpPr>
            <p:cNvPr name="Freeform 23" id="23"/>
            <p:cNvSpPr/>
            <p:nvPr/>
          </p:nvSpPr>
          <p:spPr>
            <a:xfrm flipH="false" flipV="false" rot="0">
              <a:off x="0" y="0"/>
              <a:ext cx="4332287" cy="541337"/>
            </a:xfrm>
            <a:custGeom>
              <a:avLst/>
              <a:gdLst/>
              <a:ahLst/>
              <a:cxnLst/>
              <a:rect r="r" b="b" t="t" l="l"/>
              <a:pathLst>
                <a:path h="541337" w="4332287">
                  <a:moveTo>
                    <a:pt x="0" y="0"/>
                  </a:moveTo>
                  <a:lnTo>
                    <a:pt x="4332287" y="0"/>
                  </a:lnTo>
                  <a:lnTo>
                    <a:pt x="4332287" y="541337"/>
                  </a:lnTo>
                  <a:lnTo>
                    <a:pt x="0" y="541337"/>
                  </a:lnTo>
                  <a:close/>
                </a:path>
              </a:pathLst>
            </a:custGeom>
            <a:solidFill>
              <a:srgbClr val="000000">
                <a:alpha val="0"/>
              </a:srgbClr>
            </a:solidFill>
          </p:spPr>
        </p:sp>
        <p:sp>
          <p:nvSpPr>
            <p:cNvPr name="TextBox 24" id="24"/>
            <p:cNvSpPr txBox="true"/>
            <p:nvPr/>
          </p:nvSpPr>
          <p:spPr>
            <a:xfrm>
              <a:off x="0" y="-95250"/>
              <a:ext cx="4332287" cy="636587"/>
            </a:xfrm>
            <a:prstGeom prst="rect">
              <a:avLst/>
            </a:prstGeom>
          </p:spPr>
          <p:txBody>
            <a:bodyPr anchor="t" rtlCol="false" tIns="0" lIns="0" bIns="0" rIns="0"/>
            <a:lstStyle/>
            <a:p>
              <a:pPr algn="l">
                <a:lnSpc>
                  <a:spcPts val="3824"/>
                </a:lnSpc>
              </a:pPr>
              <a:r>
                <a:rPr lang="en-US" sz="2499">
                  <a:solidFill>
                    <a:srgbClr val="52586B"/>
                  </a:solidFill>
                  <a:latin typeface="Arimo"/>
                  <a:ea typeface="Arimo"/>
                  <a:cs typeface="Arimo"/>
                  <a:sym typeface="Arimo"/>
                </a:rPr>
                <a:t>Flask-WTF</a:t>
              </a:r>
            </a:p>
          </p:txBody>
        </p:sp>
      </p:grpSp>
      <p:grpSp>
        <p:nvGrpSpPr>
          <p:cNvPr name="Group 25" id="25"/>
          <p:cNvGrpSpPr/>
          <p:nvPr/>
        </p:nvGrpSpPr>
        <p:grpSpPr>
          <a:xfrm rot="0">
            <a:off x="1179165" y="5336827"/>
            <a:ext cx="9071670" cy="415975"/>
            <a:chOff x="0" y="0"/>
            <a:chExt cx="12095560" cy="554633"/>
          </a:xfrm>
        </p:grpSpPr>
        <p:sp>
          <p:nvSpPr>
            <p:cNvPr name="Freeform 26" id="26"/>
            <p:cNvSpPr/>
            <p:nvPr/>
          </p:nvSpPr>
          <p:spPr>
            <a:xfrm flipH="false" flipV="false" rot="0">
              <a:off x="0" y="0"/>
              <a:ext cx="12095560" cy="554633"/>
            </a:xfrm>
            <a:custGeom>
              <a:avLst/>
              <a:gdLst/>
              <a:ahLst/>
              <a:cxnLst/>
              <a:rect r="r" b="b" t="t" l="l"/>
              <a:pathLst>
                <a:path h="554633" w="12095560">
                  <a:moveTo>
                    <a:pt x="0" y="0"/>
                  </a:moveTo>
                  <a:lnTo>
                    <a:pt x="12095560" y="0"/>
                  </a:lnTo>
                  <a:lnTo>
                    <a:pt x="12095560" y="554633"/>
                  </a:lnTo>
                  <a:lnTo>
                    <a:pt x="0" y="554633"/>
                  </a:lnTo>
                  <a:close/>
                </a:path>
              </a:pathLst>
            </a:custGeom>
            <a:solidFill>
              <a:srgbClr val="000000">
                <a:alpha val="0"/>
              </a:srgbClr>
            </a:solidFill>
          </p:spPr>
        </p:sp>
        <p:sp>
          <p:nvSpPr>
            <p:cNvPr name="TextBox 27" id="27"/>
            <p:cNvSpPr txBox="true"/>
            <p:nvPr/>
          </p:nvSpPr>
          <p:spPr>
            <a:xfrm>
              <a:off x="0" y="-152400"/>
              <a:ext cx="12095560" cy="707033"/>
            </a:xfrm>
            <a:prstGeom prst="rect">
              <a:avLst/>
            </a:prstGeom>
          </p:spPr>
          <p:txBody>
            <a:bodyPr anchor="t" rtlCol="false" tIns="0" lIns="0" bIns="0" rIns="0"/>
            <a:lstStyle/>
            <a:p>
              <a:pPr algn="l">
                <a:lnSpc>
                  <a:spcPts val="3900"/>
                </a:lnSpc>
              </a:pPr>
              <a:r>
                <a:rPr lang="en-US" sz="2000">
                  <a:solidFill>
                    <a:srgbClr val="52586B"/>
                  </a:solidFill>
                  <a:latin typeface="Arimo"/>
                  <a:ea typeface="Arimo"/>
                  <a:cs typeface="Arimo"/>
                  <a:sym typeface="Arimo"/>
                </a:rPr>
                <a:t>Form handling with CSRF protection and validation.</a:t>
              </a:r>
            </a:p>
          </p:txBody>
        </p:sp>
      </p:grpSp>
      <p:grpSp>
        <p:nvGrpSpPr>
          <p:cNvPr name="Group 28" id="28"/>
          <p:cNvGrpSpPr/>
          <p:nvPr/>
        </p:nvGrpSpPr>
        <p:grpSpPr>
          <a:xfrm rot="0">
            <a:off x="903833" y="6276082"/>
            <a:ext cx="9622334" cy="1528465"/>
            <a:chOff x="0" y="0"/>
            <a:chExt cx="12829778" cy="2037953"/>
          </a:xfrm>
        </p:grpSpPr>
        <p:sp>
          <p:nvSpPr>
            <p:cNvPr name="Freeform 29" id="29"/>
            <p:cNvSpPr/>
            <p:nvPr/>
          </p:nvSpPr>
          <p:spPr>
            <a:xfrm flipH="false" flipV="false" rot="0">
              <a:off x="7874" y="7874"/>
              <a:ext cx="12814046" cy="2022094"/>
            </a:xfrm>
            <a:custGeom>
              <a:avLst/>
              <a:gdLst/>
              <a:ahLst/>
              <a:cxnLst/>
              <a:rect r="r" b="b" t="t" l="l"/>
              <a:pathLst>
                <a:path h="2022094" w="12814046">
                  <a:moveTo>
                    <a:pt x="0" y="145669"/>
                  </a:moveTo>
                  <a:cubicBezTo>
                    <a:pt x="0" y="65278"/>
                    <a:pt x="65659" y="0"/>
                    <a:pt x="146558" y="0"/>
                  </a:cubicBezTo>
                  <a:lnTo>
                    <a:pt x="12667488" y="0"/>
                  </a:lnTo>
                  <a:cubicBezTo>
                    <a:pt x="12748387" y="0"/>
                    <a:pt x="12814046" y="65151"/>
                    <a:pt x="12814046" y="145542"/>
                  </a:cubicBezTo>
                  <a:lnTo>
                    <a:pt x="12814046" y="1876552"/>
                  </a:lnTo>
                  <a:cubicBezTo>
                    <a:pt x="12814046" y="1956943"/>
                    <a:pt x="12748387" y="2022094"/>
                    <a:pt x="12667488" y="2022094"/>
                  </a:cubicBezTo>
                  <a:lnTo>
                    <a:pt x="146558" y="2022094"/>
                  </a:lnTo>
                  <a:cubicBezTo>
                    <a:pt x="65659" y="2022094"/>
                    <a:pt x="0" y="1956943"/>
                    <a:pt x="0" y="1876552"/>
                  </a:cubicBezTo>
                  <a:close/>
                </a:path>
              </a:pathLst>
            </a:custGeom>
            <a:solidFill>
              <a:srgbClr val="E2E4E9"/>
            </a:solidFill>
          </p:spPr>
        </p:sp>
        <p:sp>
          <p:nvSpPr>
            <p:cNvPr name="Freeform 30" id="30"/>
            <p:cNvSpPr/>
            <p:nvPr/>
          </p:nvSpPr>
          <p:spPr>
            <a:xfrm flipH="false" flipV="false" rot="0">
              <a:off x="0" y="0"/>
              <a:ext cx="12829794" cy="2037969"/>
            </a:xfrm>
            <a:custGeom>
              <a:avLst/>
              <a:gdLst/>
              <a:ahLst/>
              <a:cxnLst/>
              <a:rect r="r" b="b" t="t" l="l"/>
              <a:pathLst>
                <a:path h="2037969" w="12829794">
                  <a:moveTo>
                    <a:pt x="0" y="153543"/>
                  </a:moveTo>
                  <a:cubicBezTo>
                    <a:pt x="0" y="68707"/>
                    <a:pt x="69215" y="0"/>
                    <a:pt x="154432" y="0"/>
                  </a:cubicBezTo>
                  <a:lnTo>
                    <a:pt x="12675362" y="0"/>
                  </a:lnTo>
                  <a:lnTo>
                    <a:pt x="12675362" y="7874"/>
                  </a:lnTo>
                  <a:lnTo>
                    <a:pt x="12675362" y="0"/>
                  </a:lnTo>
                  <a:cubicBezTo>
                    <a:pt x="12760579" y="0"/>
                    <a:pt x="12829794" y="68707"/>
                    <a:pt x="12829794" y="153543"/>
                  </a:cubicBezTo>
                  <a:lnTo>
                    <a:pt x="12821920" y="153543"/>
                  </a:lnTo>
                  <a:lnTo>
                    <a:pt x="12829794" y="153543"/>
                  </a:lnTo>
                  <a:lnTo>
                    <a:pt x="12829794" y="1884426"/>
                  </a:lnTo>
                  <a:lnTo>
                    <a:pt x="12821920" y="1884426"/>
                  </a:lnTo>
                  <a:lnTo>
                    <a:pt x="12829794" y="1884426"/>
                  </a:lnTo>
                  <a:cubicBezTo>
                    <a:pt x="12829794" y="1969262"/>
                    <a:pt x="12760579" y="2037969"/>
                    <a:pt x="12675362" y="2037969"/>
                  </a:cubicBezTo>
                  <a:lnTo>
                    <a:pt x="12675362" y="2030095"/>
                  </a:lnTo>
                  <a:lnTo>
                    <a:pt x="12675362" y="2037969"/>
                  </a:lnTo>
                  <a:lnTo>
                    <a:pt x="154432" y="2037969"/>
                  </a:lnTo>
                  <a:lnTo>
                    <a:pt x="154432" y="2030095"/>
                  </a:lnTo>
                  <a:lnTo>
                    <a:pt x="154432" y="2037969"/>
                  </a:lnTo>
                  <a:cubicBezTo>
                    <a:pt x="69215" y="2037969"/>
                    <a:pt x="0" y="1969262"/>
                    <a:pt x="0" y="1884426"/>
                  </a:cubicBezTo>
                  <a:lnTo>
                    <a:pt x="0" y="153543"/>
                  </a:lnTo>
                  <a:lnTo>
                    <a:pt x="7874" y="153543"/>
                  </a:lnTo>
                  <a:lnTo>
                    <a:pt x="0" y="153543"/>
                  </a:lnTo>
                  <a:moveTo>
                    <a:pt x="15875" y="153543"/>
                  </a:moveTo>
                  <a:lnTo>
                    <a:pt x="15875" y="1884426"/>
                  </a:lnTo>
                  <a:lnTo>
                    <a:pt x="7874" y="1884426"/>
                  </a:lnTo>
                  <a:lnTo>
                    <a:pt x="15748" y="1884426"/>
                  </a:lnTo>
                  <a:cubicBezTo>
                    <a:pt x="15748" y="1960372"/>
                    <a:pt x="77724" y="2022094"/>
                    <a:pt x="154305" y="2022094"/>
                  </a:cubicBezTo>
                  <a:lnTo>
                    <a:pt x="12675362" y="2022094"/>
                  </a:lnTo>
                  <a:cubicBezTo>
                    <a:pt x="12751943" y="2022094"/>
                    <a:pt x="12813919" y="1960372"/>
                    <a:pt x="12813919" y="1884426"/>
                  </a:cubicBezTo>
                  <a:lnTo>
                    <a:pt x="12813919" y="153543"/>
                  </a:lnTo>
                  <a:cubicBezTo>
                    <a:pt x="12813919" y="77597"/>
                    <a:pt x="12751943" y="15875"/>
                    <a:pt x="12675362" y="15875"/>
                  </a:cubicBezTo>
                  <a:lnTo>
                    <a:pt x="154432" y="15875"/>
                  </a:lnTo>
                  <a:lnTo>
                    <a:pt x="154432" y="7874"/>
                  </a:lnTo>
                  <a:lnTo>
                    <a:pt x="154432" y="15748"/>
                  </a:lnTo>
                  <a:cubicBezTo>
                    <a:pt x="77851" y="15875"/>
                    <a:pt x="15875" y="77597"/>
                    <a:pt x="15875" y="153543"/>
                  </a:cubicBezTo>
                  <a:close/>
                </a:path>
              </a:pathLst>
            </a:custGeom>
            <a:solidFill>
              <a:srgbClr val="C8CACF"/>
            </a:solidFill>
          </p:spPr>
        </p:sp>
      </p:grpSp>
      <p:grpSp>
        <p:nvGrpSpPr>
          <p:cNvPr name="Group 31" id="31"/>
          <p:cNvGrpSpPr/>
          <p:nvPr/>
        </p:nvGrpSpPr>
        <p:grpSpPr>
          <a:xfrm rot="0">
            <a:off x="1179165" y="6551414"/>
            <a:ext cx="3249215" cy="406003"/>
            <a:chOff x="0" y="0"/>
            <a:chExt cx="4332287" cy="541337"/>
          </a:xfrm>
        </p:grpSpPr>
        <p:sp>
          <p:nvSpPr>
            <p:cNvPr name="Freeform 32" id="32"/>
            <p:cNvSpPr/>
            <p:nvPr/>
          </p:nvSpPr>
          <p:spPr>
            <a:xfrm flipH="false" flipV="false" rot="0">
              <a:off x="0" y="0"/>
              <a:ext cx="4332287" cy="541337"/>
            </a:xfrm>
            <a:custGeom>
              <a:avLst/>
              <a:gdLst/>
              <a:ahLst/>
              <a:cxnLst/>
              <a:rect r="r" b="b" t="t" l="l"/>
              <a:pathLst>
                <a:path h="541337" w="4332287">
                  <a:moveTo>
                    <a:pt x="0" y="0"/>
                  </a:moveTo>
                  <a:lnTo>
                    <a:pt x="4332287" y="0"/>
                  </a:lnTo>
                  <a:lnTo>
                    <a:pt x="4332287" y="541337"/>
                  </a:lnTo>
                  <a:lnTo>
                    <a:pt x="0" y="541337"/>
                  </a:lnTo>
                  <a:close/>
                </a:path>
              </a:pathLst>
            </a:custGeom>
            <a:solidFill>
              <a:srgbClr val="000000">
                <a:alpha val="0"/>
              </a:srgbClr>
            </a:solidFill>
          </p:spPr>
        </p:sp>
        <p:sp>
          <p:nvSpPr>
            <p:cNvPr name="TextBox 33" id="33"/>
            <p:cNvSpPr txBox="true"/>
            <p:nvPr/>
          </p:nvSpPr>
          <p:spPr>
            <a:xfrm>
              <a:off x="0" y="-95250"/>
              <a:ext cx="4332287" cy="636587"/>
            </a:xfrm>
            <a:prstGeom prst="rect">
              <a:avLst/>
            </a:prstGeom>
          </p:spPr>
          <p:txBody>
            <a:bodyPr anchor="t" rtlCol="false" tIns="0" lIns="0" bIns="0" rIns="0"/>
            <a:lstStyle/>
            <a:p>
              <a:pPr algn="l">
                <a:lnSpc>
                  <a:spcPts val="3824"/>
                </a:lnSpc>
              </a:pPr>
              <a:r>
                <a:rPr lang="en-US" sz="2499">
                  <a:solidFill>
                    <a:srgbClr val="52586B"/>
                  </a:solidFill>
                  <a:latin typeface="Arimo"/>
                  <a:ea typeface="Arimo"/>
                  <a:cs typeface="Arimo"/>
                  <a:sym typeface="Arimo"/>
                </a:rPr>
                <a:t>Flask-Login</a:t>
              </a:r>
            </a:p>
          </p:txBody>
        </p:sp>
      </p:grpSp>
      <p:grpSp>
        <p:nvGrpSpPr>
          <p:cNvPr name="Group 34" id="34"/>
          <p:cNvGrpSpPr/>
          <p:nvPr/>
        </p:nvGrpSpPr>
        <p:grpSpPr>
          <a:xfrm rot="0">
            <a:off x="1179165" y="7113240"/>
            <a:ext cx="9071670" cy="415975"/>
            <a:chOff x="0" y="0"/>
            <a:chExt cx="12095560" cy="554633"/>
          </a:xfrm>
        </p:grpSpPr>
        <p:sp>
          <p:nvSpPr>
            <p:cNvPr name="Freeform 35" id="35"/>
            <p:cNvSpPr/>
            <p:nvPr/>
          </p:nvSpPr>
          <p:spPr>
            <a:xfrm flipH="false" flipV="false" rot="0">
              <a:off x="0" y="0"/>
              <a:ext cx="12095560" cy="554633"/>
            </a:xfrm>
            <a:custGeom>
              <a:avLst/>
              <a:gdLst/>
              <a:ahLst/>
              <a:cxnLst/>
              <a:rect r="r" b="b" t="t" l="l"/>
              <a:pathLst>
                <a:path h="554633" w="12095560">
                  <a:moveTo>
                    <a:pt x="0" y="0"/>
                  </a:moveTo>
                  <a:lnTo>
                    <a:pt x="12095560" y="0"/>
                  </a:lnTo>
                  <a:lnTo>
                    <a:pt x="12095560" y="554633"/>
                  </a:lnTo>
                  <a:lnTo>
                    <a:pt x="0" y="554633"/>
                  </a:lnTo>
                  <a:close/>
                </a:path>
              </a:pathLst>
            </a:custGeom>
            <a:solidFill>
              <a:srgbClr val="000000">
                <a:alpha val="0"/>
              </a:srgbClr>
            </a:solidFill>
          </p:spPr>
        </p:sp>
        <p:sp>
          <p:nvSpPr>
            <p:cNvPr name="TextBox 36" id="36"/>
            <p:cNvSpPr txBox="true"/>
            <p:nvPr/>
          </p:nvSpPr>
          <p:spPr>
            <a:xfrm>
              <a:off x="0" y="-152400"/>
              <a:ext cx="12095560" cy="707033"/>
            </a:xfrm>
            <a:prstGeom prst="rect">
              <a:avLst/>
            </a:prstGeom>
          </p:spPr>
          <p:txBody>
            <a:bodyPr anchor="t" rtlCol="false" tIns="0" lIns="0" bIns="0" rIns="0"/>
            <a:lstStyle/>
            <a:p>
              <a:pPr algn="l">
                <a:lnSpc>
                  <a:spcPts val="3900"/>
                </a:lnSpc>
              </a:pPr>
              <a:r>
                <a:rPr lang="en-US" sz="2000">
                  <a:solidFill>
                    <a:srgbClr val="52586B"/>
                  </a:solidFill>
                  <a:latin typeface="Arimo"/>
                  <a:ea typeface="Arimo"/>
                  <a:cs typeface="Arimo"/>
                  <a:sym typeface="Arimo"/>
                </a:rPr>
                <a:t>User authentication management made simple.</a:t>
              </a:r>
            </a:p>
          </p:txBody>
        </p:sp>
      </p:grpSp>
      <p:grpSp>
        <p:nvGrpSpPr>
          <p:cNvPr name="Group 37" id="37"/>
          <p:cNvGrpSpPr/>
          <p:nvPr/>
        </p:nvGrpSpPr>
        <p:grpSpPr>
          <a:xfrm rot="0">
            <a:off x="903833" y="8052494"/>
            <a:ext cx="9622334" cy="1528465"/>
            <a:chOff x="0" y="0"/>
            <a:chExt cx="12829778" cy="2037953"/>
          </a:xfrm>
        </p:grpSpPr>
        <p:sp>
          <p:nvSpPr>
            <p:cNvPr name="Freeform 38" id="38"/>
            <p:cNvSpPr/>
            <p:nvPr/>
          </p:nvSpPr>
          <p:spPr>
            <a:xfrm flipH="false" flipV="false" rot="0">
              <a:off x="7874" y="7874"/>
              <a:ext cx="12814046" cy="2022094"/>
            </a:xfrm>
            <a:custGeom>
              <a:avLst/>
              <a:gdLst/>
              <a:ahLst/>
              <a:cxnLst/>
              <a:rect r="r" b="b" t="t" l="l"/>
              <a:pathLst>
                <a:path h="2022094" w="12814046">
                  <a:moveTo>
                    <a:pt x="0" y="145669"/>
                  </a:moveTo>
                  <a:cubicBezTo>
                    <a:pt x="0" y="65278"/>
                    <a:pt x="65659" y="0"/>
                    <a:pt x="146558" y="0"/>
                  </a:cubicBezTo>
                  <a:lnTo>
                    <a:pt x="12667488" y="0"/>
                  </a:lnTo>
                  <a:cubicBezTo>
                    <a:pt x="12748387" y="0"/>
                    <a:pt x="12814046" y="65151"/>
                    <a:pt x="12814046" y="145542"/>
                  </a:cubicBezTo>
                  <a:lnTo>
                    <a:pt x="12814046" y="1876552"/>
                  </a:lnTo>
                  <a:cubicBezTo>
                    <a:pt x="12814046" y="1956943"/>
                    <a:pt x="12748387" y="2022094"/>
                    <a:pt x="12667488" y="2022094"/>
                  </a:cubicBezTo>
                  <a:lnTo>
                    <a:pt x="146558" y="2022094"/>
                  </a:lnTo>
                  <a:cubicBezTo>
                    <a:pt x="65659" y="2022094"/>
                    <a:pt x="0" y="1956943"/>
                    <a:pt x="0" y="1876552"/>
                  </a:cubicBezTo>
                  <a:close/>
                </a:path>
              </a:pathLst>
            </a:custGeom>
            <a:solidFill>
              <a:srgbClr val="E2E4E9"/>
            </a:solidFill>
          </p:spPr>
        </p:sp>
        <p:sp>
          <p:nvSpPr>
            <p:cNvPr name="Freeform 39" id="39"/>
            <p:cNvSpPr/>
            <p:nvPr/>
          </p:nvSpPr>
          <p:spPr>
            <a:xfrm flipH="false" flipV="false" rot="0">
              <a:off x="0" y="0"/>
              <a:ext cx="12829794" cy="2037969"/>
            </a:xfrm>
            <a:custGeom>
              <a:avLst/>
              <a:gdLst/>
              <a:ahLst/>
              <a:cxnLst/>
              <a:rect r="r" b="b" t="t" l="l"/>
              <a:pathLst>
                <a:path h="2037969" w="12829794">
                  <a:moveTo>
                    <a:pt x="0" y="153543"/>
                  </a:moveTo>
                  <a:cubicBezTo>
                    <a:pt x="0" y="68707"/>
                    <a:pt x="69215" y="0"/>
                    <a:pt x="154432" y="0"/>
                  </a:cubicBezTo>
                  <a:lnTo>
                    <a:pt x="12675362" y="0"/>
                  </a:lnTo>
                  <a:lnTo>
                    <a:pt x="12675362" y="7874"/>
                  </a:lnTo>
                  <a:lnTo>
                    <a:pt x="12675362" y="0"/>
                  </a:lnTo>
                  <a:cubicBezTo>
                    <a:pt x="12760579" y="0"/>
                    <a:pt x="12829794" y="68707"/>
                    <a:pt x="12829794" y="153543"/>
                  </a:cubicBezTo>
                  <a:lnTo>
                    <a:pt x="12821920" y="153543"/>
                  </a:lnTo>
                  <a:lnTo>
                    <a:pt x="12829794" y="153543"/>
                  </a:lnTo>
                  <a:lnTo>
                    <a:pt x="12829794" y="1884426"/>
                  </a:lnTo>
                  <a:lnTo>
                    <a:pt x="12821920" y="1884426"/>
                  </a:lnTo>
                  <a:lnTo>
                    <a:pt x="12829794" y="1884426"/>
                  </a:lnTo>
                  <a:cubicBezTo>
                    <a:pt x="12829794" y="1969262"/>
                    <a:pt x="12760579" y="2037969"/>
                    <a:pt x="12675362" y="2037969"/>
                  </a:cubicBezTo>
                  <a:lnTo>
                    <a:pt x="12675362" y="2030095"/>
                  </a:lnTo>
                  <a:lnTo>
                    <a:pt x="12675362" y="2037969"/>
                  </a:lnTo>
                  <a:lnTo>
                    <a:pt x="154432" y="2037969"/>
                  </a:lnTo>
                  <a:lnTo>
                    <a:pt x="154432" y="2030095"/>
                  </a:lnTo>
                  <a:lnTo>
                    <a:pt x="154432" y="2037969"/>
                  </a:lnTo>
                  <a:cubicBezTo>
                    <a:pt x="69215" y="2037969"/>
                    <a:pt x="0" y="1969262"/>
                    <a:pt x="0" y="1884426"/>
                  </a:cubicBezTo>
                  <a:lnTo>
                    <a:pt x="0" y="153543"/>
                  </a:lnTo>
                  <a:lnTo>
                    <a:pt x="7874" y="153543"/>
                  </a:lnTo>
                  <a:lnTo>
                    <a:pt x="0" y="153543"/>
                  </a:lnTo>
                  <a:moveTo>
                    <a:pt x="15875" y="153543"/>
                  </a:moveTo>
                  <a:lnTo>
                    <a:pt x="15875" y="1884426"/>
                  </a:lnTo>
                  <a:lnTo>
                    <a:pt x="7874" y="1884426"/>
                  </a:lnTo>
                  <a:lnTo>
                    <a:pt x="15748" y="1884426"/>
                  </a:lnTo>
                  <a:cubicBezTo>
                    <a:pt x="15748" y="1960372"/>
                    <a:pt x="77724" y="2022094"/>
                    <a:pt x="154305" y="2022094"/>
                  </a:cubicBezTo>
                  <a:lnTo>
                    <a:pt x="12675362" y="2022094"/>
                  </a:lnTo>
                  <a:cubicBezTo>
                    <a:pt x="12751943" y="2022094"/>
                    <a:pt x="12813919" y="1960372"/>
                    <a:pt x="12813919" y="1884426"/>
                  </a:cubicBezTo>
                  <a:lnTo>
                    <a:pt x="12813919" y="153543"/>
                  </a:lnTo>
                  <a:cubicBezTo>
                    <a:pt x="12813919" y="77597"/>
                    <a:pt x="12751943" y="15875"/>
                    <a:pt x="12675362" y="15875"/>
                  </a:cubicBezTo>
                  <a:lnTo>
                    <a:pt x="154432" y="15875"/>
                  </a:lnTo>
                  <a:lnTo>
                    <a:pt x="154432" y="7874"/>
                  </a:lnTo>
                  <a:lnTo>
                    <a:pt x="154432" y="15748"/>
                  </a:lnTo>
                  <a:cubicBezTo>
                    <a:pt x="77851" y="15875"/>
                    <a:pt x="15875" y="77597"/>
                    <a:pt x="15875" y="153543"/>
                  </a:cubicBezTo>
                  <a:close/>
                </a:path>
              </a:pathLst>
            </a:custGeom>
            <a:solidFill>
              <a:srgbClr val="C8CACF"/>
            </a:solidFill>
          </p:spPr>
        </p:sp>
      </p:grpSp>
      <p:grpSp>
        <p:nvGrpSpPr>
          <p:cNvPr name="Group 40" id="40"/>
          <p:cNvGrpSpPr/>
          <p:nvPr/>
        </p:nvGrpSpPr>
        <p:grpSpPr>
          <a:xfrm rot="0">
            <a:off x="1179165" y="8327826"/>
            <a:ext cx="3249215" cy="406003"/>
            <a:chOff x="0" y="0"/>
            <a:chExt cx="4332287" cy="541337"/>
          </a:xfrm>
        </p:grpSpPr>
        <p:sp>
          <p:nvSpPr>
            <p:cNvPr name="Freeform 41" id="41"/>
            <p:cNvSpPr/>
            <p:nvPr/>
          </p:nvSpPr>
          <p:spPr>
            <a:xfrm flipH="false" flipV="false" rot="0">
              <a:off x="0" y="0"/>
              <a:ext cx="4332287" cy="541337"/>
            </a:xfrm>
            <a:custGeom>
              <a:avLst/>
              <a:gdLst/>
              <a:ahLst/>
              <a:cxnLst/>
              <a:rect r="r" b="b" t="t" l="l"/>
              <a:pathLst>
                <a:path h="541337" w="4332287">
                  <a:moveTo>
                    <a:pt x="0" y="0"/>
                  </a:moveTo>
                  <a:lnTo>
                    <a:pt x="4332287" y="0"/>
                  </a:lnTo>
                  <a:lnTo>
                    <a:pt x="4332287" y="541337"/>
                  </a:lnTo>
                  <a:lnTo>
                    <a:pt x="0" y="541337"/>
                  </a:lnTo>
                  <a:close/>
                </a:path>
              </a:pathLst>
            </a:custGeom>
            <a:solidFill>
              <a:srgbClr val="000000">
                <a:alpha val="0"/>
              </a:srgbClr>
            </a:solidFill>
          </p:spPr>
        </p:sp>
        <p:sp>
          <p:nvSpPr>
            <p:cNvPr name="TextBox 42" id="42"/>
            <p:cNvSpPr txBox="true"/>
            <p:nvPr/>
          </p:nvSpPr>
          <p:spPr>
            <a:xfrm>
              <a:off x="0" y="-95250"/>
              <a:ext cx="4332287" cy="636587"/>
            </a:xfrm>
            <a:prstGeom prst="rect">
              <a:avLst/>
            </a:prstGeom>
          </p:spPr>
          <p:txBody>
            <a:bodyPr anchor="t" rtlCol="false" tIns="0" lIns="0" bIns="0" rIns="0"/>
            <a:lstStyle/>
            <a:p>
              <a:pPr algn="l">
                <a:lnSpc>
                  <a:spcPts val="3824"/>
                </a:lnSpc>
              </a:pPr>
              <a:r>
                <a:rPr lang="en-US" sz="2499">
                  <a:solidFill>
                    <a:srgbClr val="52586B"/>
                  </a:solidFill>
                  <a:latin typeface="Arimo"/>
                  <a:ea typeface="Arimo"/>
                  <a:cs typeface="Arimo"/>
                  <a:sym typeface="Arimo"/>
                </a:rPr>
                <a:t>Benefits</a:t>
              </a:r>
            </a:p>
          </p:txBody>
        </p:sp>
      </p:grpSp>
      <p:grpSp>
        <p:nvGrpSpPr>
          <p:cNvPr name="Group 43" id="43"/>
          <p:cNvGrpSpPr/>
          <p:nvPr/>
        </p:nvGrpSpPr>
        <p:grpSpPr>
          <a:xfrm rot="0">
            <a:off x="1179165" y="8889652"/>
            <a:ext cx="9071670" cy="415975"/>
            <a:chOff x="0" y="0"/>
            <a:chExt cx="12095560" cy="554633"/>
          </a:xfrm>
        </p:grpSpPr>
        <p:sp>
          <p:nvSpPr>
            <p:cNvPr name="Freeform 44" id="44"/>
            <p:cNvSpPr/>
            <p:nvPr/>
          </p:nvSpPr>
          <p:spPr>
            <a:xfrm flipH="false" flipV="false" rot="0">
              <a:off x="0" y="0"/>
              <a:ext cx="12095560" cy="554633"/>
            </a:xfrm>
            <a:custGeom>
              <a:avLst/>
              <a:gdLst/>
              <a:ahLst/>
              <a:cxnLst/>
              <a:rect r="r" b="b" t="t" l="l"/>
              <a:pathLst>
                <a:path h="554633" w="12095560">
                  <a:moveTo>
                    <a:pt x="0" y="0"/>
                  </a:moveTo>
                  <a:lnTo>
                    <a:pt x="12095560" y="0"/>
                  </a:lnTo>
                  <a:lnTo>
                    <a:pt x="12095560" y="554633"/>
                  </a:lnTo>
                  <a:lnTo>
                    <a:pt x="0" y="554633"/>
                  </a:lnTo>
                  <a:close/>
                </a:path>
              </a:pathLst>
            </a:custGeom>
            <a:solidFill>
              <a:srgbClr val="000000">
                <a:alpha val="0"/>
              </a:srgbClr>
            </a:solidFill>
          </p:spPr>
        </p:sp>
        <p:sp>
          <p:nvSpPr>
            <p:cNvPr name="TextBox 45" id="45"/>
            <p:cNvSpPr txBox="true"/>
            <p:nvPr/>
          </p:nvSpPr>
          <p:spPr>
            <a:xfrm>
              <a:off x="0" y="-152400"/>
              <a:ext cx="12095560" cy="707033"/>
            </a:xfrm>
            <a:prstGeom prst="rect">
              <a:avLst/>
            </a:prstGeom>
          </p:spPr>
          <p:txBody>
            <a:bodyPr anchor="t" rtlCol="false" tIns="0" lIns="0" bIns="0" rIns="0"/>
            <a:lstStyle/>
            <a:p>
              <a:pPr algn="l">
                <a:lnSpc>
                  <a:spcPts val="3900"/>
                </a:lnSpc>
              </a:pPr>
              <a:r>
                <a:rPr lang="en-US" sz="2000">
                  <a:solidFill>
                    <a:srgbClr val="52586B"/>
                  </a:solidFill>
                  <a:latin typeface="Arimo"/>
                  <a:ea typeface="Arimo"/>
                  <a:cs typeface="Arimo"/>
                  <a:sym typeface="Arimo"/>
                </a:rPr>
                <a:t>Enhance Flask without inflating its core size or complexity.</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grpSp>
        <p:nvGrpSpPr>
          <p:cNvPr name="Group 6" id="6"/>
          <p:cNvGrpSpPr/>
          <p:nvPr/>
        </p:nvGrpSpPr>
        <p:grpSpPr>
          <a:xfrm rot="0">
            <a:off x="7850237" y="2287191"/>
            <a:ext cx="9445500" cy="2658000"/>
            <a:chOff x="0" y="0"/>
            <a:chExt cx="12594000" cy="3544000"/>
          </a:xfrm>
        </p:grpSpPr>
        <p:sp>
          <p:nvSpPr>
            <p:cNvPr name="Freeform 7" id="7"/>
            <p:cNvSpPr/>
            <p:nvPr/>
          </p:nvSpPr>
          <p:spPr>
            <a:xfrm flipH="false" flipV="false" rot="0">
              <a:off x="0" y="0"/>
              <a:ext cx="12594000" cy="3544000"/>
            </a:xfrm>
            <a:custGeom>
              <a:avLst/>
              <a:gdLst/>
              <a:ahLst/>
              <a:cxnLst/>
              <a:rect r="r" b="b" t="t" l="l"/>
              <a:pathLst>
                <a:path h="3544000" w="12594000">
                  <a:moveTo>
                    <a:pt x="0" y="0"/>
                  </a:moveTo>
                  <a:lnTo>
                    <a:pt x="12594000" y="0"/>
                  </a:lnTo>
                  <a:lnTo>
                    <a:pt x="12594000" y="3544000"/>
                  </a:lnTo>
                  <a:lnTo>
                    <a:pt x="0" y="3544000"/>
                  </a:lnTo>
                  <a:close/>
                </a:path>
              </a:pathLst>
            </a:custGeom>
            <a:solidFill>
              <a:srgbClr val="000000">
                <a:alpha val="0"/>
              </a:srgbClr>
            </a:solidFill>
          </p:spPr>
        </p:sp>
        <p:sp>
          <p:nvSpPr>
            <p:cNvPr name="TextBox 8" id="8"/>
            <p:cNvSpPr txBox="true"/>
            <p:nvPr/>
          </p:nvSpPr>
          <p:spPr>
            <a:xfrm>
              <a:off x="0" y="-190500"/>
              <a:ext cx="12594000" cy="3734500"/>
            </a:xfrm>
            <a:prstGeom prst="rect">
              <a:avLst/>
            </a:prstGeom>
          </p:spPr>
          <p:txBody>
            <a:bodyPr anchor="t" rtlCol="false" tIns="0" lIns="0" bIns="0" rIns="0"/>
            <a:lstStyle/>
            <a:p>
              <a:pPr algn="l">
                <a:lnSpc>
                  <a:spcPts val="8324"/>
                </a:lnSpc>
              </a:pPr>
              <a:r>
                <a:rPr lang="en-US" sz="5562">
                  <a:solidFill>
                    <a:srgbClr val="373B48"/>
                  </a:solidFill>
                  <a:latin typeface="Arimo"/>
                  <a:ea typeface="Arimo"/>
                  <a:cs typeface="Arimo"/>
                  <a:sym typeface="Arimo"/>
                </a:rPr>
                <a:t>Exploring Flask: Extensions, APIs, and Use Cases</a:t>
              </a:r>
            </a:p>
          </p:txBody>
        </p:sp>
      </p:grpSp>
      <p:grpSp>
        <p:nvGrpSpPr>
          <p:cNvPr name="Group 9" id="9"/>
          <p:cNvGrpSpPr/>
          <p:nvPr/>
        </p:nvGrpSpPr>
        <p:grpSpPr>
          <a:xfrm rot="0">
            <a:off x="7850237" y="5370314"/>
            <a:ext cx="9445500" cy="1814625"/>
            <a:chOff x="0" y="0"/>
            <a:chExt cx="12594000" cy="2419500"/>
          </a:xfrm>
        </p:grpSpPr>
        <p:sp>
          <p:nvSpPr>
            <p:cNvPr name="Freeform 10" id="10"/>
            <p:cNvSpPr/>
            <p:nvPr/>
          </p:nvSpPr>
          <p:spPr>
            <a:xfrm flipH="false" flipV="false" rot="0">
              <a:off x="0" y="0"/>
              <a:ext cx="12594000" cy="2419500"/>
            </a:xfrm>
            <a:custGeom>
              <a:avLst/>
              <a:gdLst/>
              <a:ahLst/>
              <a:cxnLst/>
              <a:rect r="r" b="b" t="t" l="l"/>
              <a:pathLst>
                <a:path h="2419500" w="12594000">
                  <a:moveTo>
                    <a:pt x="0" y="0"/>
                  </a:moveTo>
                  <a:lnTo>
                    <a:pt x="12594000" y="0"/>
                  </a:lnTo>
                  <a:lnTo>
                    <a:pt x="12594000" y="2419500"/>
                  </a:lnTo>
                  <a:lnTo>
                    <a:pt x="0" y="2419500"/>
                  </a:lnTo>
                  <a:close/>
                </a:path>
              </a:pathLst>
            </a:custGeom>
            <a:solidFill>
              <a:srgbClr val="000000">
                <a:alpha val="0"/>
              </a:srgbClr>
            </a:solidFill>
          </p:spPr>
        </p:sp>
        <p:sp>
          <p:nvSpPr>
            <p:cNvPr name="TextBox 11" id="11"/>
            <p:cNvSpPr txBox="true"/>
            <p:nvPr/>
          </p:nvSpPr>
          <p:spPr>
            <a:xfrm>
              <a:off x="0" y="-171450"/>
              <a:ext cx="12594000" cy="2590950"/>
            </a:xfrm>
            <a:prstGeom prst="rect">
              <a:avLst/>
            </a:prstGeom>
          </p:spPr>
          <p:txBody>
            <a:bodyPr anchor="t" rtlCol="false" tIns="0" lIns="0" bIns="0" rIns="0"/>
            <a:lstStyle/>
            <a:p>
              <a:pPr algn="l">
                <a:lnSpc>
                  <a:spcPts val="4274"/>
                </a:lnSpc>
              </a:pPr>
              <a:r>
                <a:rPr lang="en-US" sz="2187">
                  <a:solidFill>
                    <a:srgbClr val="52586B"/>
                  </a:solidFill>
                  <a:latin typeface="Arimo"/>
                  <a:ea typeface="Arimo"/>
                  <a:cs typeface="Arimo"/>
                  <a:sym typeface="Arimo"/>
                </a:rPr>
                <a:t>Flask is a lightweight Python web framework favored for its flexibility and simplicity. This presentation covers essential extensions, REST API creation, practical use cases, evaluation of strengths and weaknesses, and resources for deeper learning.</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grpSp>
        <p:nvGrpSpPr>
          <p:cNvPr name="Group 6" id="6"/>
          <p:cNvGrpSpPr/>
          <p:nvPr/>
        </p:nvGrpSpPr>
        <p:grpSpPr>
          <a:xfrm rot="0">
            <a:off x="7766149" y="1125736"/>
            <a:ext cx="6590625" cy="810750"/>
            <a:chOff x="0" y="0"/>
            <a:chExt cx="8787500" cy="1081000"/>
          </a:xfrm>
        </p:grpSpPr>
        <p:sp>
          <p:nvSpPr>
            <p:cNvPr name="Freeform 7" id="7"/>
            <p:cNvSpPr/>
            <p:nvPr/>
          </p:nvSpPr>
          <p:spPr>
            <a:xfrm flipH="false" flipV="false" rot="0">
              <a:off x="0" y="0"/>
              <a:ext cx="8787500" cy="1081000"/>
            </a:xfrm>
            <a:custGeom>
              <a:avLst/>
              <a:gdLst/>
              <a:ahLst/>
              <a:cxnLst/>
              <a:rect r="r" b="b" t="t" l="l"/>
              <a:pathLst>
                <a:path h="1081000" w="8787500">
                  <a:moveTo>
                    <a:pt x="0" y="0"/>
                  </a:moveTo>
                  <a:lnTo>
                    <a:pt x="8787500" y="0"/>
                  </a:lnTo>
                  <a:lnTo>
                    <a:pt x="8787500" y="1081000"/>
                  </a:lnTo>
                  <a:lnTo>
                    <a:pt x="0" y="1081000"/>
                  </a:lnTo>
                  <a:close/>
                </a:path>
              </a:pathLst>
            </a:custGeom>
            <a:solidFill>
              <a:srgbClr val="000000">
                <a:alpha val="0"/>
              </a:srgbClr>
            </a:solidFill>
          </p:spPr>
        </p:sp>
        <p:sp>
          <p:nvSpPr>
            <p:cNvPr name="TextBox 8" id="8"/>
            <p:cNvSpPr txBox="true"/>
            <p:nvPr/>
          </p:nvSpPr>
          <p:spPr>
            <a:xfrm>
              <a:off x="0" y="-180975"/>
              <a:ext cx="8787500" cy="1261975"/>
            </a:xfrm>
            <a:prstGeom prst="rect">
              <a:avLst/>
            </a:prstGeom>
          </p:spPr>
          <p:txBody>
            <a:bodyPr anchor="t" rtlCol="false" tIns="0" lIns="0" bIns="0" rIns="0"/>
            <a:lstStyle/>
            <a:p>
              <a:pPr algn="l">
                <a:lnSpc>
                  <a:spcPts val="7649"/>
                </a:lnSpc>
              </a:pPr>
              <a:r>
                <a:rPr lang="en-US" sz="5062">
                  <a:solidFill>
                    <a:srgbClr val="373B48"/>
                  </a:solidFill>
                  <a:latin typeface="Arimo"/>
                  <a:ea typeface="Arimo"/>
                  <a:cs typeface="Arimo"/>
                  <a:sym typeface="Arimo"/>
                </a:rPr>
                <a:t>Key Flask Extensions</a:t>
              </a:r>
            </a:p>
          </p:txBody>
        </p:sp>
      </p:grpSp>
      <p:grpSp>
        <p:nvGrpSpPr>
          <p:cNvPr name="Group 9" id="9"/>
          <p:cNvGrpSpPr/>
          <p:nvPr/>
        </p:nvGrpSpPr>
        <p:grpSpPr>
          <a:xfrm rot="0">
            <a:off x="7760196" y="2319784"/>
            <a:ext cx="9625781" cy="1526156"/>
            <a:chOff x="0" y="0"/>
            <a:chExt cx="12834375" cy="2034875"/>
          </a:xfrm>
        </p:grpSpPr>
        <p:sp>
          <p:nvSpPr>
            <p:cNvPr name="Freeform 10" id="10"/>
            <p:cNvSpPr/>
            <p:nvPr/>
          </p:nvSpPr>
          <p:spPr>
            <a:xfrm flipH="false" flipV="false" rot="0">
              <a:off x="7874" y="7874"/>
              <a:ext cx="12818618" cy="2019046"/>
            </a:xfrm>
            <a:custGeom>
              <a:avLst/>
              <a:gdLst/>
              <a:ahLst/>
              <a:cxnLst/>
              <a:rect r="r" b="b" t="t" l="l"/>
              <a:pathLst>
                <a:path h="2019046" w="12818618">
                  <a:moveTo>
                    <a:pt x="0" y="145415"/>
                  </a:moveTo>
                  <a:cubicBezTo>
                    <a:pt x="0" y="65151"/>
                    <a:pt x="65532" y="0"/>
                    <a:pt x="146304" y="0"/>
                  </a:cubicBezTo>
                  <a:lnTo>
                    <a:pt x="12672314" y="0"/>
                  </a:lnTo>
                  <a:cubicBezTo>
                    <a:pt x="12753086" y="0"/>
                    <a:pt x="12818618" y="65024"/>
                    <a:pt x="12818618" y="145288"/>
                  </a:cubicBezTo>
                  <a:lnTo>
                    <a:pt x="12818618" y="1873758"/>
                  </a:lnTo>
                  <a:cubicBezTo>
                    <a:pt x="12818618" y="1954022"/>
                    <a:pt x="12753086" y="2019046"/>
                    <a:pt x="12672314" y="2019046"/>
                  </a:cubicBezTo>
                  <a:lnTo>
                    <a:pt x="146304" y="2019046"/>
                  </a:lnTo>
                  <a:cubicBezTo>
                    <a:pt x="65532" y="2019046"/>
                    <a:pt x="127" y="1954022"/>
                    <a:pt x="0" y="1873758"/>
                  </a:cubicBezTo>
                  <a:close/>
                </a:path>
              </a:pathLst>
            </a:custGeom>
            <a:solidFill>
              <a:srgbClr val="E2E4E9"/>
            </a:solidFill>
          </p:spPr>
        </p:sp>
        <p:sp>
          <p:nvSpPr>
            <p:cNvPr name="Freeform 11" id="11"/>
            <p:cNvSpPr/>
            <p:nvPr/>
          </p:nvSpPr>
          <p:spPr>
            <a:xfrm flipH="false" flipV="false" rot="0">
              <a:off x="0" y="0"/>
              <a:ext cx="12834366" cy="2034921"/>
            </a:xfrm>
            <a:custGeom>
              <a:avLst/>
              <a:gdLst/>
              <a:ahLst/>
              <a:cxnLst/>
              <a:rect r="r" b="b" t="t" l="l"/>
              <a:pathLst>
                <a:path h="2034921" w="12834366">
                  <a:moveTo>
                    <a:pt x="0" y="153289"/>
                  </a:moveTo>
                  <a:cubicBezTo>
                    <a:pt x="0" y="68580"/>
                    <a:pt x="69088" y="0"/>
                    <a:pt x="154178" y="0"/>
                  </a:cubicBezTo>
                  <a:lnTo>
                    <a:pt x="12680188" y="0"/>
                  </a:lnTo>
                  <a:lnTo>
                    <a:pt x="12680188" y="7874"/>
                  </a:lnTo>
                  <a:lnTo>
                    <a:pt x="12680188" y="0"/>
                  </a:lnTo>
                  <a:cubicBezTo>
                    <a:pt x="12765278" y="0"/>
                    <a:pt x="12834366" y="68580"/>
                    <a:pt x="12834366" y="153289"/>
                  </a:cubicBezTo>
                  <a:lnTo>
                    <a:pt x="12826492" y="153289"/>
                  </a:lnTo>
                  <a:lnTo>
                    <a:pt x="12834366" y="153289"/>
                  </a:lnTo>
                  <a:lnTo>
                    <a:pt x="12834366" y="1881632"/>
                  </a:lnTo>
                  <a:lnTo>
                    <a:pt x="12826492" y="1881632"/>
                  </a:lnTo>
                  <a:lnTo>
                    <a:pt x="12834366" y="1881632"/>
                  </a:lnTo>
                  <a:cubicBezTo>
                    <a:pt x="12834366" y="1966341"/>
                    <a:pt x="12765278" y="2034921"/>
                    <a:pt x="12680188" y="2034921"/>
                  </a:cubicBezTo>
                  <a:lnTo>
                    <a:pt x="12680188" y="2027047"/>
                  </a:lnTo>
                  <a:lnTo>
                    <a:pt x="12680188" y="2034921"/>
                  </a:lnTo>
                  <a:lnTo>
                    <a:pt x="154178" y="2034921"/>
                  </a:lnTo>
                  <a:lnTo>
                    <a:pt x="154178" y="2027047"/>
                  </a:lnTo>
                  <a:lnTo>
                    <a:pt x="154178" y="2034921"/>
                  </a:lnTo>
                  <a:cubicBezTo>
                    <a:pt x="69088" y="2034921"/>
                    <a:pt x="0" y="1966341"/>
                    <a:pt x="0" y="1881632"/>
                  </a:cubicBezTo>
                  <a:lnTo>
                    <a:pt x="0" y="153289"/>
                  </a:lnTo>
                  <a:lnTo>
                    <a:pt x="7874" y="153289"/>
                  </a:lnTo>
                  <a:lnTo>
                    <a:pt x="0" y="153289"/>
                  </a:lnTo>
                  <a:moveTo>
                    <a:pt x="15875" y="153289"/>
                  </a:moveTo>
                  <a:lnTo>
                    <a:pt x="15875" y="1881632"/>
                  </a:lnTo>
                  <a:lnTo>
                    <a:pt x="7874" y="1881632"/>
                  </a:lnTo>
                  <a:lnTo>
                    <a:pt x="15748" y="1881632"/>
                  </a:lnTo>
                  <a:cubicBezTo>
                    <a:pt x="15748" y="1957451"/>
                    <a:pt x="77597" y="2019046"/>
                    <a:pt x="154051" y="2019046"/>
                  </a:cubicBezTo>
                  <a:lnTo>
                    <a:pt x="12680061" y="2019046"/>
                  </a:lnTo>
                  <a:cubicBezTo>
                    <a:pt x="12756515" y="2019046"/>
                    <a:pt x="12818364" y="1957451"/>
                    <a:pt x="12818364" y="1881632"/>
                  </a:cubicBezTo>
                  <a:lnTo>
                    <a:pt x="12818364" y="153289"/>
                  </a:lnTo>
                  <a:cubicBezTo>
                    <a:pt x="12818364" y="77470"/>
                    <a:pt x="12756515" y="15875"/>
                    <a:pt x="12680061" y="15875"/>
                  </a:cubicBezTo>
                  <a:lnTo>
                    <a:pt x="154178" y="15875"/>
                  </a:lnTo>
                  <a:lnTo>
                    <a:pt x="154178" y="7874"/>
                  </a:lnTo>
                  <a:lnTo>
                    <a:pt x="154178" y="15748"/>
                  </a:lnTo>
                  <a:cubicBezTo>
                    <a:pt x="77724" y="15875"/>
                    <a:pt x="15875" y="77470"/>
                    <a:pt x="15875" y="153289"/>
                  </a:cubicBezTo>
                  <a:close/>
                </a:path>
              </a:pathLst>
            </a:custGeom>
            <a:solidFill>
              <a:srgbClr val="C8CACF"/>
            </a:solidFill>
          </p:spPr>
        </p:sp>
      </p:grpSp>
      <p:grpSp>
        <p:nvGrpSpPr>
          <p:cNvPr name="Group 12" id="12"/>
          <p:cNvGrpSpPr/>
          <p:nvPr/>
        </p:nvGrpSpPr>
        <p:grpSpPr>
          <a:xfrm rot="0">
            <a:off x="8035081" y="2594670"/>
            <a:ext cx="3243750" cy="405375"/>
            <a:chOff x="0" y="0"/>
            <a:chExt cx="4325000" cy="540500"/>
          </a:xfrm>
        </p:grpSpPr>
        <p:sp>
          <p:nvSpPr>
            <p:cNvPr name="Freeform 13" id="13"/>
            <p:cNvSpPr/>
            <p:nvPr/>
          </p:nvSpPr>
          <p:spPr>
            <a:xfrm flipH="false" flipV="false" rot="0">
              <a:off x="0" y="0"/>
              <a:ext cx="4325000" cy="540500"/>
            </a:xfrm>
            <a:custGeom>
              <a:avLst/>
              <a:gdLst/>
              <a:ahLst/>
              <a:cxnLst/>
              <a:rect r="r" b="b" t="t" l="l"/>
              <a:pathLst>
                <a:path h="540500" w="4325000">
                  <a:moveTo>
                    <a:pt x="0" y="0"/>
                  </a:moveTo>
                  <a:lnTo>
                    <a:pt x="4325000" y="0"/>
                  </a:lnTo>
                  <a:lnTo>
                    <a:pt x="4325000" y="540500"/>
                  </a:lnTo>
                  <a:lnTo>
                    <a:pt x="0" y="540500"/>
                  </a:lnTo>
                  <a:close/>
                </a:path>
              </a:pathLst>
            </a:custGeom>
            <a:solidFill>
              <a:srgbClr val="000000">
                <a:alpha val="0"/>
              </a:srgbClr>
            </a:solidFill>
          </p:spPr>
        </p:sp>
        <p:sp>
          <p:nvSpPr>
            <p:cNvPr name="TextBox 14" id="14"/>
            <p:cNvSpPr txBox="true"/>
            <p:nvPr/>
          </p:nvSpPr>
          <p:spPr>
            <a:xfrm>
              <a:off x="0" y="-95250"/>
              <a:ext cx="4325000" cy="635750"/>
            </a:xfrm>
            <a:prstGeom prst="rect">
              <a:avLst/>
            </a:prstGeom>
          </p:spPr>
          <p:txBody>
            <a:bodyPr anchor="t" rtlCol="false" tIns="0" lIns="0" bIns="0" rIns="0"/>
            <a:lstStyle/>
            <a:p>
              <a:pPr algn="l">
                <a:lnSpc>
                  <a:spcPts val="3824"/>
                </a:lnSpc>
              </a:pPr>
              <a:r>
                <a:rPr lang="en-US" sz="2499">
                  <a:solidFill>
                    <a:srgbClr val="52586B"/>
                  </a:solidFill>
                  <a:latin typeface="Arimo"/>
                  <a:ea typeface="Arimo"/>
                  <a:cs typeface="Arimo"/>
                  <a:sym typeface="Arimo"/>
                </a:rPr>
                <a:t>Flask-SQLAlchemy</a:t>
              </a:r>
            </a:p>
          </p:txBody>
        </p:sp>
      </p:grpSp>
      <p:grpSp>
        <p:nvGrpSpPr>
          <p:cNvPr name="Group 15" id="15"/>
          <p:cNvGrpSpPr/>
          <p:nvPr/>
        </p:nvGrpSpPr>
        <p:grpSpPr>
          <a:xfrm rot="0">
            <a:off x="8035081" y="3155900"/>
            <a:ext cx="9075750" cy="415125"/>
            <a:chOff x="0" y="0"/>
            <a:chExt cx="12101000" cy="553500"/>
          </a:xfrm>
        </p:grpSpPr>
        <p:sp>
          <p:nvSpPr>
            <p:cNvPr name="Freeform 16" id="16"/>
            <p:cNvSpPr/>
            <p:nvPr/>
          </p:nvSpPr>
          <p:spPr>
            <a:xfrm flipH="false" flipV="false" rot="0">
              <a:off x="0" y="0"/>
              <a:ext cx="12101000" cy="553500"/>
            </a:xfrm>
            <a:custGeom>
              <a:avLst/>
              <a:gdLst/>
              <a:ahLst/>
              <a:cxnLst/>
              <a:rect r="r" b="b" t="t" l="l"/>
              <a:pathLst>
                <a:path h="553500" w="12101000">
                  <a:moveTo>
                    <a:pt x="0" y="0"/>
                  </a:moveTo>
                  <a:lnTo>
                    <a:pt x="12101000" y="0"/>
                  </a:lnTo>
                  <a:lnTo>
                    <a:pt x="12101000" y="553500"/>
                  </a:lnTo>
                  <a:lnTo>
                    <a:pt x="0" y="553500"/>
                  </a:lnTo>
                  <a:close/>
                </a:path>
              </a:pathLst>
            </a:custGeom>
            <a:solidFill>
              <a:srgbClr val="000000">
                <a:alpha val="0"/>
              </a:srgbClr>
            </a:solidFill>
          </p:spPr>
        </p:sp>
        <p:sp>
          <p:nvSpPr>
            <p:cNvPr name="TextBox 17" id="17"/>
            <p:cNvSpPr txBox="true"/>
            <p:nvPr/>
          </p:nvSpPr>
          <p:spPr>
            <a:xfrm>
              <a:off x="0" y="-152400"/>
              <a:ext cx="12101000" cy="705900"/>
            </a:xfrm>
            <a:prstGeom prst="rect">
              <a:avLst/>
            </a:prstGeom>
          </p:spPr>
          <p:txBody>
            <a:bodyPr anchor="t" rtlCol="false" tIns="0" lIns="0" bIns="0" rIns="0"/>
            <a:lstStyle/>
            <a:p>
              <a:pPr algn="l">
                <a:lnSpc>
                  <a:spcPts val="3900"/>
                </a:lnSpc>
              </a:pPr>
              <a:r>
                <a:rPr lang="en-US" sz="2000">
                  <a:solidFill>
                    <a:srgbClr val="52586B"/>
                  </a:solidFill>
                  <a:latin typeface="Arimo"/>
                  <a:ea typeface="Arimo"/>
                  <a:cs typeface="Arimo"/>
                  <a:sym typeface="Arimo"/>
                </a:rPr>
                <a:t>Provides ORM capabilities to simplify database interactions within Flask apps.</a:t>
              </a:r>
            </a:p>
          </p:txBody>
        </p:sp>
      </p:grpSp>
      <p:grpSp>
        <p:nvGrpSpPr>
          <p:cNvPr name="Group 18" id="18"/>
          <p:cNvGrpSpPr/>
          <p:nvPr/>
        </p:nvGrpSpPr>
        <p:grpSpPr>
          <a:xfrm rot="0">
            <a:off x="7760196" y="4093518"/>
            <a:ext cx="9625781" cy="1526156"/>
            <a:chOff x="0" y="0"/>
            <a:chExt cx="12834375" cy="2034875"/>
          </a:xfrm>
        </p:grpSpPr>
        <p:sp>
          <p:nvSpPr>
            <p:cNvPr name="Freeform 19" id="19"/>
            <p:cNvSpPr/>
            <p:nvPr/>
          </p:nvSpPr>
          <p:spPr>
            <a:xfrm flipH="false" flipV="false" rot="0">
              <a:off x="7874" y="7874"/>
              <a:ext cx="12818618" cy="2019046"/>
            </a:xfrm>
            <a:custGeom>
              <a:avLst/>
              <a:gdLst/>
              <a:ahLst/>
              <a:cxnLst/>
              <a:rect r="r" b="b" t="t" l="l"/>
              <a:pathLst>
                <a:path h="2019046" w="12818618">
                  <a:moveTo>
                    <a:pt x="0" y="145415"/>
                  </a:moveTo>
                  <a:cubicBezTo>
                    <a:pt x="0" y="65151"/>
                    <a:pt x="65532" y="0"/>
                    <a:pt x="146304" y="0"/>
                  </a:cubicBezTo>
                  <a:lnTo>
                    <a:pt x="12672314" y="0"/>
                  </a:lnTo>
                  <a:cubicBezTo>
                    <a:pt x="12753086" y="0"/>
                    <a:pt x="12818618" y="65024"/>
                    <a:pt x="12818618" y="145288"/>
                  </a:cubicBezTo>
                  <a:lnTo>
                    <a:pt x="12818618" y="1873758"/>
                  </a:lnTo>
                  <a:cubicBezTo>
                    <a:pt x="12818618" y="1954022"/>
                    <a:pt x="12753086" y="2019046"/>
                    <a:pt x="12672314" y="2019046"/>
                  </a:cubicBezTo>
                  <a:lnTo>
                    <a:pt x="146304" y="2019046"/>
                  </a:lnTo>
                  <a:cubicBezTo>
                    <a:pt x="65532" y="2019046"/>
                    <a:pt x="127" y="1954022"/>
                    <a:pt x="0" y="1873758"/>
                  </a:cubicBezTo>
                  <a:close/>
                </a:path>
              </a:pathLst>
            </a:custGeom>
            <a:solidFill>
              <a:srgbClr val="E2E4E9"/>
            </a:solidFill>
          </p:spPr>
        </p:sp>
        <p:sp>
          <p:nvSpPr>
            <p:cNvPr name="Freeform 20" id="20"/>
            <p:cNvSpPr/>
            <p:nvPr/>
          </p:nvSpPr>
          <p:spPr>
            <a:xfrm flipH="false" flipV="false" rot="0">
              <a:off x="0" y="0"/>
              <a:ext cx="12834366" cy="2034921"/>
            </a:xfrm>
            <a:custGeom>
              <a:avLst/>
              <a:gdLst/>
              <a:ahLst/>
              <a:cxnLst/>
              <a:rect r="r" b="b" t="t" l="l"/>
              <a:pathLst>
                <a:path h="2034921" w="12834366">
                  <a:moveTo>
                    <a:pt x="0" y="153289"/>
                  </a:moveTo>
                  <a:cubicBezTo>
                    <a:pt x="0" y="68580"/>
                    <a:pt x="69088" y="0"/>
                    <a:pt x="154178" y="0"/>
                  </a:cubicBezTo>
                  <a:lnTo>
                    <a:pt x="12680188" y="0"/>
                  </a:lnTo>
                  <a:lnTo>
                    <a:pt x="12680188" y="7874"/>
                  </a:lnTo>
                  <a:lnTo>
                    <a:pt x="12680188" y="0"/>
                  </a:lnTo>
                  <a:cubicBezTo>
                    <a:pt x="12765278" y="0"/>
                    <a:pt x="12834366" y="68580"/>
                    <a:pt x="12834366" y="153289"/>
                  </a:cubicBezTo>
                  <a:lnTo>
                    <a:pt x="12826492" y="153289"/>
                  </a:lnTo>
                  <a:lnTo>
                    <a:pt x="12834366" y="153289"/>
                  </a:lnTo>
                  <a:lnTo>
                    <a:pt x="12834366" y="1881632"/>
                  </a:lnTo>
                  <a:lnTo>
                    <a:pt x="12826492" y="1881632"/>
                  </a:lnTo>
                  <a:lnTo>
                    <a:pt x="12834366" y="1881632"/>
                  </a:lnTo>
                  <a:cubicBezTo>
                    <a:pt x="12834366" y="1966341"/>
                    <a:pt x="12765278" y="2034921"/>
                    <a:pt x="12680188" y="2034921"/>
                  </a:cubicBezTo>
                  <a:lnTo>
                    <a:pt x="12680188" y="2027047"/>
                  </a:lnTo>
                  <a:lnTo>
                    <a:pt x="12680188" y="2034921"/>
                  </a:lnTo>
                  <a:lnTo>
                    <a:pt x="154178" y="2034921"/>
                  </a:lnTo>
                  <a:lnTo>
                    <a:pt x="154178" y="2027047"/>
                  </a:lnTo>
                  <a:lnTo>
                    <a:pt x="154178" y="2034921"/>
                  </a:lnTo>
                  <a:cubicBezTo>
                    <a:pt x="69088" y="2034921"/>
                    <a:pt x="0" y="1966341"/>
                    <a:pt x="0" y="1881632"/>
                  </a:cubicBezTo>
                  <a:lnTo>
                    <a:pt x="0" y="153289"/>
                  </a:lnTo>
                  <a:lnTo>
                    <a:pt x="7874" y="153289"/>
                  </a:lnTo>
                  <a:lnTo>
                    <a:pt x="0" y="153289"/>
                  </a:lnTo>
                  <a:moveTo>
                    <a:pt x="15875" y="153289"/>
                  </a:moveTo>
                  <a:lnTo>
                    <a:pt x="15875" y="1881632"/>
                  </a:lnTo>
                  <a:lnTo>
                    <a:pt x="7874" y="1881632"/>
                  </a:lnTo>
                  <a:lnTo>
                    <a:pt x="15748" y="1881632"/>
                  </a:lnTo>
                  <a:cubicBezTo>
                    <a:pt x="15748" y="1957451"/>
                    <a:pt x="77597" y="2019046"/>
                    <a:pt x="154051" y="2019046"/>
                  </a:cubicBezTo>
                  <a:lnTo>
                    <a:pt x="12680061" y="2019046"/>
                  </a:lnTo>
                  <a:cubicBezTo>
                    <a:pt x="12756515" y="2019046"/>
                    <a:pt x="12818364" y="1957451"/>
                    <a:pt x="12818364" y="1881632"/>
                  </a:cubicBezTo>
                  <a:lnTo>
                    <a:pt x="12818364" y="153289"/>
                  </a:lnTo>
                  <a:cubicBezTo>
                    <a:pt x="12818364" y="77470"/>
                    <a:pt x="12756515" y="15875"/>
                    <a:pt x="12680061" y="15875"/>
                  </a:cubicBezTo>
                  <a:lnTo>
                    <a:pt x="154178" y="15875"/>
                  </a:lnTo>
                  <a:lnTo>
                    <a:pt x="154178" y="7874"/>
                  </a:lnTo>
                  <a:lnTo>
                    <a:pt x="154178" y="15748"/>
                  </a:lnTo>
                  <a:cubicBezTo>
                    <a:pt x="77724" y="15875"/>
                    <a:pt x="15875" y="77470"/>
                    <a:pt x="15875" y="153289"/>
                  </a:cubicBezTo>
                  <a:close/>
                </a:path>
              </a:pathLst>
            </a:custGeom>
            <a:solidFill>
              <a:srgbClr val="C8CACF"/>
            </a:solidFill>
          </p:spPr>
        </p:sp>
      </p:grpSp>
      <p:grpSp>
        <p:nvGrpSpPr>
          <p:cNvPr name="Group 21" id="21"/>
          <p:cNvGrpSpPr/>
          <p:nvPr/>
        </p:nvGrpSpPr>
        <p:grpSpPr>
          <a:xfrm rot="0">
            <a:off x="8035081" y="4368404"/>
            <a:ext cx="3243750" cy="405375"/>
            <a:chOff x="0" y="0"/>
            <a:chExt cx="4325000" cy="540500"/>
          </a:xfrm>
        </p:grpSpPr>
        <p:sp>
          <p:nvSpPr>
            <p:cNvPr name="Freeform 22" id="22"/>
            <p:cNvSpPr/>
            <p:nvPr/>
          </p:nvSpPr>
          <p:spPr>
            <a:xfrm flipH="false" flipV="false" rot="0">
              <a:off x="0" y="0"/>
              <a:ext cx="4325000" cy="540500"/>
            </a:xfrm>
            <a:custGeom>
              <a:avLst/>
              <a:gdLst/>
              <a:ahLst/>
              <a:cxnLst/>
              <a:rect r="r" b="b" t="t" l="l"/>
              <a:pathLst>
                <a:path h="540500" w="4325000">
                  <a:moveTo>
                    <a:pt x="0" y="0"/>
                  </a:moveTo>
                  <a:lnTo>
                    <a:pt x="4325000" y="0"/>
                  </a:lnTo>
                  <a:lnTo>
                    <a:pt x="4325000" y="540500"/>
                  </a:lnTo>
                  <a:lnTo>
                    <a:pt x="0" y="540500"/>
                  </a:lnTo>
                  <a:close/>
                </a:path>
              </a:pathLst>
            </a:custGeom>
            <a:solidFill>
              <a:srgbClr val="000000">
                <a:alpha val="0"/>
              </a:srgbClr>
            </a:solidFill>
          </p:spPr>
        </p:sp>
        <p:sp>
          <p:nvSpPr>
            <p:cNvPr name="TextBox 23" id="23"/>
            <p:cNvSpPr txBox="true"/>
            <p:nvPr/>
          </p:nvSpPr>
          <p:spPr>
            <a:xfrm>
              <a:off x="0" y="-95250"/>
              <a:ext cx="4325000" cy="635750"/>
            </a:xfrm>
            <a:prstGeom prst="rect">
              <a:avLst/>
            </a:prstGeom>
          </p:spPr>
          <p:txBody>
            <a:bodyPr anchor="t" rtlCol="false" tIns="0" lIns="0" bIns="0" rIns="0"/>
            <a:lstStyle/>
            <a:p>
              <a:pPr algn="l">
                <a:lnSpc>
                  <a:spcPts val="3824"/>
                </a:lnSpc>
              </a:pPr>
              <a:r>
                <a:rPr lang="en-US" sz="2499">
                  <a:solidFill>
                    <a:srgbClr val="52586B"/>
                  </a:solidFill>
                  <a:latin typeface="Arimo"/>
                  <a:ea typeface="Arimo"/>
                  <a:cs typeface="Arimo"/>
                  <a:sym typeface="Arimo"/>
                </a:rPr>
                <a:t>Flask-WTF</a:t>
              </a:r>
            </a:p>
          </p:txBody>
        </p:sp>
      </p:grpSp>
      <p:grpSp>
        <p:nvGrpSpPr>
          <p:cNvPr name="Group 24" id="24"/>
          <p:cNvGrpSpPr/>
          <p:nvPr/>
        </p:nvGrpSpPr>
        <p:grpSpPr>
          <a:xfrm rot="0">
            <a:off x="8035081" y="4929634"/>
            <a:ext cx="9075750" cy="415125"/>
            <a:chOff x="0" y="0"/>
            <a:chExt cx="12101000" cy="553500"/>
          </a:xfrm>
        </p:grpSpPr>
        <p:sp>
          <p:nvSpPr>
            <p:cNvPr name="Freeform 25" id="25"/>
            <p:cNvSpPr/>
            <p:nvPr/>
          </p:nvSpPr>
          <p:spPr>
            <a:xfrm flipH="false" flipV="false" rot="0">
              <a:off x="0" y="0"/>
              <a:ext cx="12101000" cy="553500"/>
            </a:xfrm>
            <a:custGeom>
              <a:avLst/>
              <a:gdLst/>
              <a:ahLst/>
              <a:cxnLst/>
              <a:rect r="r" b="b" t="t" l="l"/>
              <a:pathLst>
                <a:path h="553500" w="12101000">
                  <a:moveTo>
                    <a:pt x="0" y="0"/>
                  </a:moveTo>
                  <a:lnTo>
                    <a:pt x="12101000" y="0"/>
                  </a:lnTo>
                  <a:lnTo>
                    <a:pt x="12101000" y="553500"/>
                  </a:lnTo>
                  <a:lnTo>
                    <a:pt x="0" y="553500"/>
                  </a:lnTo>
                  <a:close/>
                </a:path>
              </a:pathLst>
            </a:custGeom>
            <a:solidFill>
              <a:srgbClr val="000000">
                <a:alpha val="0"/>
              </a:srgbClr>
            </a:solidFill>
          </p:spPr>
        </p:sp>
        <p:sp>
          <p:nvSpPr>
            <p:cNvPr name="TextBox 26" id="26"/>
            <p:cNvSpPr txBox="true"/>
            <p:nvPr/>
          </p:nvSpPr>
          <p:spPr>
            <a:xfrm>
              <a:off x="0" y="-152400"/>
              <a:ext cx="12101000" cy="705900"/>
            </a:xfrm>
            <a:prstGeom prst="rect">
              <a:avLst/>
            </a:prstGeom>
          </p:spPr>
          <p:txBody>
            <a:bodyPr anchor="t" rtlCol="false" tIns="0" lIns="0" bIns="0" rIns="0"/>
            <a:lstStyle/>
            <a:p>
              <a:pPr algn="l">
                <a:lnSpc>
                  <a:spcPts val="3900"/>
                </a:lnSpc>
              </a:pPr>
              <a:r>
                <a:rPr lang="en-US" sz="2000">
                  <a:solidFill>
                    <a:srgbClr val="52586B"/>
                  </a:solidFill>
                  <a:latin typeface="Arimo"/>
                  <a:ea typeface="Arimo"/>
                  <a:cs typeface="Arimo"/>
                  <a:sym typeface="Arimo"/>
                </a:rPr>
                <a:t>Facilitates secure and easy form handling with CSRF protection support.</a:t>
              </a:r>
            </a:p>
          </p:txBody>
        </p:sp>
      </p:grpSp>
      <p:grpSp>
        <p:nvGrpSpPr>
          <p:cNvPr name="Group 27" id="27"/>
          <p:cNvGrpSpPr/>
          <p:nvPr/>
        </p:nvGrpSpPr>
        <p:grpSpPr>
          <a:xfrm rot="0">
            <a:off x="7760196" y="5867251"/>
            <a:ext cx="9625781" cy="1526156"/>
            <a:chOff x="0" y="0"/>
            <a:chExt cx="12834375" cy="2034875"/>
          </a:xfrm>
        </p:grpSpPr>
        <p:sp>
          <p:nvSpPr>
            <p:cNvPr name="Freeform 28" id="28"/>
            <p:cNvSpPr/>
            <p:nvPr/>
          </p:nvSpPr>
          <p:spPr>
            <a:xfrm flipH="false" flipV="false" rot="0">
              <a:off x="7874" y="7874"/>
              <a:ext cx="12818618" cy="2019046"/>
            </a:xfrm>
            <a:custGeom>
              <a:avLst/>
              <a:gdLst/>
              <a:ahLst/>
              <a:cxnLst/>
              <a:rect r="r" b="b" t="t" l="l"/>
              <a:pathLst>
                <a:path h="2019046" w="12818618">
                  <a:moveTo>
                    <a:pt x="0" y="145415"/>
                  </a:moveTo>
                  <a:cubicBezTo>
                    <a:pt x="0" y="65151"/>
                    <a:pt x="65532" y="0"/>
                    <a:pt x="146304" y="0"/>
                  </a:cubicBezTo>
                  <a:lnTo>
                    <a:pt x="12672314" y="0"/>
                  </a:lnTo>
                  <a:cubicBezTo>
                    <a:pt x="12753086" y="0"/>
                    <a:pt x="12818618" y="65024"/>
                    <a:pt x="12818618" y="145288"/>
                  </a:cubicBezTo>
                  <a:lnTo>
                    <a:pt x="12818618" y="1873758"/>
                  </a:lnTo>
                  <a:cubicBezTo>
                    <a:pt x="12818618" y="1954022"/>
                    <a:pt x="12753086" y="2019046"/>
                    <a:pt x="12672314" y="2019046"/>
                  </a:cubicBezTo>
                  <a:lnTo>
                    <a:pt x="146304" y="2019046"/>
                  </a:lnTo>
                  <a:cubicBezTo>
                    <a:pt x="65532" y="2019046"/>
                    <a:pt x="127" y="1954022"/>
                    <a:pt x="0" y="1873758"/>
                  </a:cubicBezTo>
                  <a:close/>
                </a:path>
              </a:pathLst>
            </a:custGeom>
            <a:solidFill>
              <a:srgbClr val="E2E4E9"/>
            </a:solidFill>
          </p:spPr>
        </p:sp>
        <p:sp>
          <p:nvSpPr>
            <p:cNvPr name="Freeform 29" id="29"/>
            <p:cNvSpPr/>
            <p:nvPr/>
          </p:nvSpPr>
          <p:spPr>
            <a:xfrm flipH="false" flipV="false" rot="0">
              <a:off x="0" y="0"/>
              <a:ext cx="12834366" cy="2034921"/>
            </a:xfrm>
            <a:custGeom>
              <a:avLst/>
              <a:gdLst/>
              <a:ahLst/>
              <a:cxnLst/>
              <a:rect r="r" b="b" t="t" l="l"/>
              <a:pathLst>
                <a:path h="2034921" w="12834366">
                  <a:moveTo>
                    <a:pt x="0" y="153289"/>
                  </a:moveTo>
                  <a:cubicBezTo>
                    <a:pt x="0" y="68580"/>
                    <a:pt x="69088" y="0"/>
                    <a:pt x="154178" y="0"/>
                  </a:cubicBezTo>
                  <a:lnTo>
                    <a:pt x="12680188" y="0"/>
                  </a:lnTo>
                  <a:lnTo>
                    <a:pt x="12680188" y="7874"/>
                  </a:lnTo>
                  <a:lnTo>
                    <a:pt x="12680188" y="0"/>
                  </a:lnTo>
                  <a:cubicBezTo>
                    <a:pt x="12765278" y="0"/>
                    <a:pt x="12834366" y="68580"/>
                    <a:pt x="12834366" y="153289"/>
                  </a:cubicBezTo>
                  <a:lnTo>
                    <a:pt x="12826492" y="153289"/>
                  </a:lnTo>
                  <a:lnTo>
                    <a:pt x="12834366" y="153289"/>
                  </a:lnTo>
                  <a:lnTo>
                    <a:pt x="12834366" y="1881632"/>
                  </a:lnTo>
                  <a:lnTo>
                    <a:pt x="12826492" y="1881632"/>
                  </a:lnTo>
                  <a:lnTo>
                    <a:pt x="12834366" y="1881632"/>
                  </a:lnTo>
                  <a:cubicBezTo>
                    <a:pt x="12834366" y="1966341"/>
                    <a:pt x="12765278" y="2034921"/>
                    <a:pt x="12680188" y="2034921"/>
                  </a:cubicBezTo>
                  <a:lnTo>
                    <a:pt x="12680188" y="2027047"/>
                  </a:lnTo>
                  <a:lnTo>
                    <a:pt x="12680188" y="2034921"/>
                  </a:lnTo>
                  <a:lnTo>
                    <a:pt x="154178" y="2034921"/>
                  </a:lnTo>
                  <a:lnTo>
                    <a:pt x="154178" y="2027047"/>
                  </a:lnTo>
                  <a:lnTo>
                    <a:pt x="154178" y="2034921"/>
                  </a:lnTo>
                  <a:cubicBezTo>
                    <a:pt x="69088" y="2034921"/>
                    <a:pt x="0" y="1966341"/>
                    <a:pt x="0" y="1881632"/>
                  </a:cubicBezTo>
                  <a:lnTo>
                    <a:pt x="0" y="153289"/>
                  </a:lnTo>
                  <a:lnTo>
                    <a:pt x="7874" y="153289"/>
                  </a:lnTo>
                  <a:lnTo>
                    <a:pt x="0" y="153289"/>
                  </a:lnTo>
                  <a:moveTo>
                    <a:pt x="15875" y="153289"/>
                  </a:moveTo>
                  <a:lnTo>
                    <a:pt x="15875" y="1881632"/>
                  </a:lnTo>
                  <a:lnTo>
                    <a:pt x="7874" y="1881632"/>
                  </a:lnTo>
                  <a:lnTo>
                    <a:pt x="15748" y="1881632"/>
                  </a:lnTo>
                  <a:cubicBezTo>
                    <a:pt x="15748" y="1957451"/>
                    <a:pt x="77597" y="2019046"/>
                    <a:pt x="154051" y="2019046"/>
                  </a:cubicBezTo>
                  <a:lnTo>
                    <a:pt x="12680061" y="2019046"/>
                  </a:lnTo>
                  <a:cubicBezTo>
                    <a:pt x="12756515" y="2019046"/>
                    <a:pt x="12818364" y="1957451"/>
                    <a:pt x="12818364" y="1881632"/>
                  </a:cubicBezTo>
                  <a:lnTo>
                    <a:pt x="12818364" y="153289"/>
                  </a:lnTo>
                  <a:cubicBezTo>
                    <a:pt x="12818364" y="77470"/>
                    <a:pt x="12756515" y="15875"/>
                    <a:pt x="12680061" y="15875"/>
                  </a:cubicBezTo>
                  <a:lnTo>
                    <a:pt x="154178" y="15875"/>
                  </a:lnTo>
                  <a:lnTo>
                    <a:pt x="154178" y="7874"/>
                  </a:lnTo>
                  <a:lnTo>
                    <a:pt x="154178" y="15748"/>
                  </a:lnTo>
                  <a:cubicBezTo>
                    <a:pt x="77724" y="15875"/>
                    <a:pt x="15875" y="77470"/>
                    <a:pt x="15875" y="153289"/>
                  </a:cubicBezTo>
                  <a:close/>
                </a:path>
              </a:pathLst>
            </a:custGeom>
            <a:solidFill>
              <a:srgbClr val="C8CACF"/>
            </a:solidFill>
          </p:spPr>
        </p:sp>
      </p:grpSp>
      <p:grpSp>
        <p:nvGrpSpPr>
          <p:cNvPr name="Group 30" id="30"/>
          <p:cNvGrpSpPr/>
          <p:nvPr/>
        </p:nvGrpSpPr>
        <p:grpSpPr>
          <a:xfrm rot="0">
            <a:off x="8035081" y="6142136"/>
            <a:ext cx="3243750" cy="405375"/>
            <a:chOff x="0" y="0"/>
            <a:chExt cx="4325000" cy="540500"/>
          </a:xfrm>
        </p:grpSpPr>
        <p:sp>
          <p:nvSpPr>
            <p:cNvPr name="Freeform 31" id="31"/>
            <p:cNvSpPr/>
            <p:nvPr/>
          </p:nvSpPr>
          <p:spPr>
            <a:xfrm flipH="false" flipV="false" rot="0">
              <a:off x="0" y="0"/>
              <a:ext cx="4325000" cy="540500"/>
            </a:xfrm>
            <a:custGeom>
              <a:avLst/>
              <a:gdLst/>
              <a:ahLst/>
              <a:cxnLst/>
              <a:rect r="r" b="b" t="t" l="l"/>
              <a:pathLst>
                <a:path h="540500" w="4325000">
                  <a:moveTo>
                    <a:pt x="0" y="0"/>
                  </a:moveTo>
                  <a:lnTo>
                    <a:pt x="4325000" y="0"/>
                  </a:lnTo>
                  <a:lnTo>
                    <a:pt x="4325000" y="540500"/>
                  </a:lnTo>
                  <a:lnTo>
                    <a:pt x="0" y="540500"/>
                  </a:lnTo>
                  <a:close/>
                </a:path>
              </a:pathLst>
            </a:custGeom>
            <a:solidFill>
              <a:srgbClr val="000000">
                <a:alpha val="0"/>
              </a:srgbClr>
            </a:solidFill>
          </p:spPr>
        </p:sp>
        <p:sp>
          <p:nvSpPr>
            <p:cNvPr name="TextBox 32" id="32"/>
            <p:cNvSpPr txBox="true"/>
            <p:nvPr/>
          </p:nvSpPr>
          <p:spPr>
            <a:xfrm>
              <a:off x="0" y="-95250"/>
              <a:ext cx="4325000" cy="635750"/>
            </a:xfrm>
            <a:prstGeom prst="rect">
              <a:avLst/>
            </a:prstGeom>
          </p:spPr>
          <p:txBody>
            <a:bodyPr anchor="t" rtlCol="false" tIns="0" lIns="0" bIns="0" rIns="0"/>
            <a:lstStyle/>
            <a:p>
              <a:pPr algn="l">
                <a:lnSpc>
                  <a:spcPts val="3824"/>
                </a:lnSpc>
              </a:pPr>
              <a:r>
                <a:rPr lang="en-US" sz="2499">
                  <a:solidFill>
                    <a:srgbClr val="52586B"/>
                  </a:solidFill>
                  <a:latin typeface="Arimo"/>
                  <a:ea typeface="Arimo"/>
                  <a:cs typeface="Arimo"/>
                  <a:sym typeface="Arimo"/>
                </a:rPr>
                <a:t>Flask-Login</a:t>
              </a:r>
            </a:p>
          </p:txBody>
        </p:sp>
      </p:grpSp>
      <p:grpSp>
        <p:nvGrpSpPr>
          <p:cNvPr name="Group 33" id="33"/>
          <p:cNvGrpSpPr/>
          <p:nvPr/>
        </p:nvGrpSpPr>
        <p:grpSpPr>
          <a:xfrm rot="0">
            <a:off x="8035081" y="6703367"/>
            <a:ext cx="9075750" cy="415125"/>
            <a:chOff x="0" y="0"/>
            <a:chExt cx="12101000" cy="553500"/>
          </a:xfrm>
        </p:grpSpPr>
        <p:sp>
          <p:nvSpPr>
            <p:cNvPr name="Freeform 34" id="34"/>
            <p:cNvSpPr/>
            <p:nvPr/>
          </p:nvSpPr>
          <p:spPr>
            <a:xfrm flipH="false" flipV="false" rot="0">
              <a:off x="0" y="0"/>
              <a:ext cx="12101000" cy="553500"/>
            </a:xfrm>
            <a:custGeom>
              <a:avLst/>
              <a:gdLst/>
              <a:ahLst/>
              <a:cxnLst/>
              <a:rect r="r" b="b" t="t" l="l"/>
              <a:pathLst>
                <a:path h="553500" w="12101000">
                  <a:moveTo>
                    <a:pt x="0" y="0"/>
                  </a:moveTo>
                  <a:lnTo>
                    <a:pt x="12101000" y="0"/>
                  </a:lnTo>
                  <a:lnTo>
                    <a:pt x="12101000" y="553500"/>
                  </a:lnTo>
                  <a:lnTo>
                    <a:pt x="0" y="553500"/>
                  </a:lnTo>
                  <a:close/>
                </a:path>
              </a:pathLst>
            </a:custGeom>
            <a:solidFill>
              <a:srgbClr val="000000">
                <a:alpha val="0"/>
              </a:srgbClr>
            </a:solidFill>
          </p:spPr>
        </p:sp>
        <p:sp>
          <p:nvSpPr>
            <p:cNvPr name="TextBox 35" id="35"/>
            <p:cNvSpPr txBox="true"/>
            <p:nvPr/>
          </p:nvSpPr>
          <p:spPr>
            <a:xfrm>
              <a:off x="0" y="-152400"/>
              <a:ext cx="12101000" cy="705900"/>
            </a:xfrm>
            <a:prstGeom prst="rect">
              <a:avLst/>
            </a:prstGeom>
          </p:spPr>
          <p:txBody>
            <a:bodyPr anchor="t" rtlCol="false" tIns="0" lIns="0" bIns="0" rIns="0"/>
            <a:lstStyle/>
            <a:p>
              <a:pPr algn="l">
                <a:lnSpc>
                  <a:spcPts val="3900"/>
                </a:lnSpc>
              </a:pPr>
              <a:r>
                <a:rPr lang="en-US" sz="2000">
                  <a:solidFill>
                    <a:srgbClr val="52586B"/>
                  </a:solidFill>
                  <a:latin typeface="Arimo"/>
                  <a:ea typeface="Arimo"/>
                  <a:cs typeface="Arimo"/>
                  <a:sym typeface="Arimo"/>
                </a:rPr>
                <a:t>Manages user sessions and authentication workflows seamlessly.</a:t>
              </a:r>
            </a:p>
          </p:txBody>
        </p:sp>
      </p:grpSp>
      <p:grpSp>
        <p:nvGrpSpPr>
          <p:cNvPr name="Group 36" id="36"/>
          <p:cNvGrpSpPr/>
          <p:nvPr/>
        </p:nvGrpSpPr>
        <p:grpSpPr>
          <a:xfrm rot="0">
            <a:off x="7760196" y="7640984"/>
            <a:ext cx="9625781" cy="1526156"/>
            <a:chOff x="0" y="0"/>
            <a:chExt cx="12834375" cy="2034875"/>
          </a:xfrm>
        </p:grpSpPr>
        <p:sp>
          <p:nvSpPr>
            <p:cNvPr name="Freeform 37" id="37"/>
            <p:cNvSpPr/>
            <p:nvPr/>
          </p:nvSpPr>
          <p:spPr>
            <a:xfrm flipH="false" flipV="false" rot="0">
              <a:off x="7874" y="7874"/>
              <a:ext cx="12818618" cy="2019046"/>
            </a:xfrm>
            <a:custGeom>
              <a:avLst/>
              <a:gdLst/>
              <a:ahLst/>
              <a:cxnLst/>
              <a:rect r="r" b="b" t="t" l="l"/>
              <a:pathLst>
                <a:path h="2019046" w="12818618">
                  <a:moveTo>
                    <a:pt x="0" y="145415"/>
                  </a:moveTo>
                  <a:cubicBezTo>
                    <a:pt x="0" y="65151"/>
                    <a:pt x="65532" y="0"/>
                    <a:pt x="146304" y="0"/>
                  </a:cubicBezTo>
                  <a:lnTo>
                    <a:pt x="12672314" y="0"/>
                  </a:lnTo>
                  <a:cubicBezTo>
                    <a:pt x="12753086" y="0"/>
                    <a:pt x="12818618" y="65024"/>
                    <a:pt x="12818618" y="145288"/>
                  </a:cubicBezTo>
                  <a:lnTo>
                    <a:pt x="12818618" y="1873758"/>
                  </a:lnTo>
                  <a:cubicBezTo>
                    <a:pt x="12818618" y="1954022"/>
                    <a:pt x="12753086" y="2019046"/>
                    <a:pt x="12672314" y="2019046"/>
                  </a:cubicBezTo>
                  <a:lnTo>
                    <a:pt x="146304" y="2019046"/>
                  </a:lnTo>
                  <a:cubicBezTo>
                    <a:pt x="65532" y="2019046"/>
                    <a:pt x="127" y="1954022"/>
                    <a:pt x="0" y="1873758"/>
                  </a:cubicBezTo>
                  <a:close/>
                </a:path>
              </a:pathLst>
            </a:custGeom>
            <a:solidFill>
              <a:srgbClr val="E2E4E9"/>
            </a:solidFill>
          </p:spPr>
        </p:sp>
        <p:sp>
          <p:nvSpPr>
            <p:cNvPr name="Freeform 38" id="38"/>
            <p:cNvSpPr/>
            <p:nvPr/>
          </p:nvSpPr>
          <p:spPr>
            <a:xfrm flipH="false" flipV="false" rot="0">
              <a:off x="0" y="0"/>
              <a:ext cx="12834366" cy="2034921"/>
            </a:xfrm>
            <a:custGeom>
              <a:avLst/>
              <a:gdLst/>
              <a:ahLst/>
              <a:cxnLst/>
              <a:rect r="r" b="b" t="t" l="l"/>
              <a:pathLst>
                <a:path h="2034921" w="12834366">
                  <a:moveTo>
                    <a:pt x="0" y="153289"/>
                  </a:moveTo>
                  <a:cubicBezTo>
                    <a:pt x="0" y="68580"/>
                    <a:pt x="69088" y="0"/>
                    <a:pt x="154178" y="0"/>
                  </a:cubicBezTo>
                  <a:lnTo>
                    <a:pt x="12680188" y="0"/>
                  </a:lnTo>
                  <a:lnTo>
                    <a:pt x="12680188" y="7874"/>
                  </a:lnTo>
                  <a:lnTo>
                    <a:pt x="12680188" y="0"/>
                  </a:lnTo>
                  <a:cubicBezTo>
                    <a:pt x="12765278" y="0"/>
                    <a:pt x="12834366" y="68580"/>
                    <a:pt x="12834366" y="153289"/>
                  </a:cubicBezTo>
                  <a:lnTo>
                    <a:pt x="12826492" y="153289"/>
                  </a:lnTo>
                  <a:lnTo>
                    <a:pt x="12834366" y="153289"/>
                  </a:lnTo>
                  <a:lnTo>
                    <a:pt x="12834366" y="1881632"/>
                  </a:lnTo>
                  <a:lnTo>
                    <a:pt x="12826492" y="1881632"/>
                  </a:lnTo>
                  <a:lnTo>
                    <a:pt x="12834366" y="1881632"/>
                  </a:lnTo>
                  <a:cubicBezTo>
                    <a:pt x="12834366" y="1966341"/>
                    <a:pt x="12765278" y="2034921"/>
                    <a:pt x="12680188" y="2034921"/>
                  </a:cubicBezTo>
                  <a:lnTo>
                    <a:pt x="12680188" y="2027047"/>
                  </a:lnTo>
                  <a:lnTo>
                    <a:pt x="12680188" y="2034921"/>
                  </a:lnTo>
                  <a:lnTo>
                    <a:pt x="154178" y="2034921"/>
                  </a:lnTo>
                  <a:lnTo>
                    <a:pt x="154178" y="2027047"/>
                  </a:lnTo>
                  <a:lnTo>
                    <a:pt x="154178" y="2034921"/>
                  </a:lnTo>
                  <a:cubicBezTo>
                    <a:pt x="69088" y="2034921"/>
                    <a:pt x="0" y="1966341"/>
                    <a:pt x="0" y="1881632"/>
                  </a:cubicBezTo>
                  <a:lnTo>
                    <a:pt x="0" y="153289"/>
                  </a:lnTo>
                  <a:lnTo>
                    <a:pt x="7874" y="153289"/>
                  </a:lnTo>
                  <a:lnTo>
                    <a:pt x="0" y="153289"/>
                  </a:lnTo>
                  <a:moveTo>
                    <a:pt x="15875" y="153289"/>
                  </a:moveTo>
                  <a:lnTo>
                    <a:pt x="15875" y="1881632"/>
                  </a:lnTo>
                  <a:lnTo>
                    <a:pt x="7874" y="1881632"/>
                  </a:lnTo>
                  <a:lnTo>
                    <a:pt x="15748" y="1881632"/>
                  </a:lnTo>
                  <a:cubicBezTo>
                    <a:pt x="15748" y="1957451"/>
                    <a:pt x="77597" y="2019046"/>
                    <a:pt x="154051" y="2019046"/>
                  </a:cubicBezTo>
                  <a:lnTo>
                    <a:pt x="12680061" y="2019046"/>
                  </a:lnTo>
                  <a:cubicBezTo>
                    <a:pt x="12756515" y="2019046"/>
                    <a:pt x="12818364" y="1957451"/>
                    <a:pt x="12818364" y="1881632"/>
                  </a:cubicBezTo>
                  <a:lnTo>
                    <a:pt x="12818364" y="153289"/>
                  </a:lnTo>
                  <a:cubicBezTo>
                    <a:pt x="12818364" y="77470"/>
                    <a:pt x="12756515" y="15875"/>
                    <a:pt x="12680061" y="15875"/>
                  </a:cubicBezTo>
                  <a:lnTo>
                    <a:pt x="154178" y="15875"/>
                  </a:lnTo>
                  <a:lnTo>
                    <a:pt x="154178" y="7874"/>
                  </a:lnTo>
                  <a:lnTo>
                    <a:pt x="154178" y="15748"/>
                  </a:lnTo>
                  <a:cubicBezTo>
                    <a:pt x="77724" y="15875"/>
                    <a:pt x="15875" y="77470"/>
                    <a:pt x="15875" y="153289"/>
                  </a:cubicBezTo>
                  <a:close/>
                </a:path>
              </a:pathLst>
            </a:custGeom>
            <a:solidFill>
              <a:srgbClr val="C8CACF"/>
            </a:solidFill>
          </p:spPr>
        </p:sp>
      </p:grpSp>
      <p:grpSp>
        <p:nvGrpSpPr>
          <p:cNvPr name="Group 39" id="39"/>
          <p:cNvGrpSpPr/>
          <p:nvPr/>
        </p:nvGrpSpPr>
        <p:grpSpPr>
          <a:xfrm rot="0">
            <a:off x="8035081" y="7915870"/>
            <a:ext cx="3243750" cy="405375"/>
            <a:chOff x="0" y="0"/>
            <a:chExt cx="4325000" cy="540500"/>
          </a:xfrm>
        </p:grpSpPr>
        <p:sp>
          <p:nvSpPr>
            <p:cNvPr name="Freeform 40" id="40"/>
            <p:cNvSpPr/>
            <p:nvPr/>
          </p:nvSpPr>
          <p:spPr>
            <a:xfrm flipH="false" flipV="false" rot="0">
              <a:off x="0" y="0"/>
              <a:ext cx="4325000" cy="540500"/>
            </a:xfrm>
            <a:custGeom>
              <a:avLst/>
              <a:gdLst/>
              <a:ahLst/>
              <a:cxnLst/>
              <a:rect r="r" b="b" t="t" l="l"/>
              <a:pathLst>
                <a:path h="540500" w="4325000">
                  <a:moveTo>
                    <a:pt x="0" y="0"/>
                  </a:moveTo>
                  <a:lnTo>
                    <a:pt x="4325000" y="0"/>
                  </a:lnTo>
                  <a:lnTo>
                    <a:pt x="4325000" y="540500"/>
                  </a:lnTo>
                  <a:lnTo>
                    <a:pt x="0" y="540500"/>
                  </a:lnTo>
                  <a:close/>
                </a:path>
              </a:pathLst>
            </a:custGeom>
            <a:solidFill>
              <a:srgbClr val="000000">
                <a:alpha val="0"/>
              </a:srgbClr>
            </a:solidFill>
          </p:spPr>
        </p:sp>
        <p:sp>
          <p:nvSpPr>
            <p:cNvPr name="TextBox 41" id="41"/>
            <p:cNvSpPr txBox="true"/>
            <p:nvPr/>
          </p:nvSpPr>
          <p:spPr>
            <a:xfrm>
              <a:off x="0" y="-95250"/>
              <a:ext cx="4325000" cy="635750"/>
            </a:xfrm>
            <a:prstGeom prst="rect">
              <a:avLst/>
            </a:prstGeom>
          </p:spPr>
          <p:txBody>
            <a:bodyPr anchor="t" rtlCol="false" tIns="0" lIns="0" bIns="0" rIns="0"/>
            <a:lstStyle/>
            <a:p>
              <a:pPr algn="l">
                <a:lnSpc>
                  <a:spcPts val="3824"/>
                </a:lnSpc>
              </a:pPr>
              <a:r>
                <a:rPr lang="en-US" sz="2499">
                  <a:solidFill>
                    <a:srgbClr val="52586B"/>
                  </a:solidFill>
                  <a:latin typeface="Arimo"/>
                  <a:ea typeface="Arimo"/>
                  <a:cs typeface="Arimo"/>
                  <a:sym typeface="Arimo"/>
                </a:rPr>
                <a:t>Extensibility</a:t>
              </a:r>
            </a:p>
          </p:txBody>
        </p:sp>
      </p:grpSp>
      <p:grpSp>
        <p:nvGrpSpPr>
          <p:cNvPr name="Group 42" id="42"/>
          <p:cNvGrpSpPr/>
          <p:nvPr/>
        </p:nvGrpSpPr>
        <p:grpSpPr>
          <a:xfrm rot="0">
            <a:off x="8035081" y="8477101"/>
            <a:ext cx="9075750" cy="415125"/>
            <a:chOff x="0" y="0"/>
            <a:chExt cx="12101000" cy="553500"/>
          </a:xfrm>
        </p:grpSpPr>
        <p:sp>
          <p:nvSpPr>
            <p:cNvPr name="Freeform 43" id="43"/>
            <p:cNvSpPr/>
            <p:nvPr/>
          </p:nvSpPr>
          <p:spPr>
            <a:xfrm flipH="false" flipV="false" rot="0">
              <a:off x="0" y="0"/>
              <a:ext cx="12101000" cy="553500"/>
            </a:xfrm>
            <a:custGeom>
              <a:avLst/>
              <a:gdLst/>
              <a:ahLst/>
              <a:cxnLst/>
              <a:rect r="r" b="b" t="t" l="l"/>
              <a:pathLst>
                <a:path h="553500" w="12101000">
                  <a:moveTo>
                    <a:pt x="0" y="0"/>
                  </a:moveTo>
                  <a:lnTo>
                    <a:pt x="12101000" y="0"/>
                  </a:lnTo>
                  <a:lnTo>
                    <a:pt x="12101000" y="553500"/>
                  </a:lnTo>
                  <a:lnTo>
                    <a:pt x="0" y="553500"/>
                  </a:lnTo>
                  <a:close/>
                </a:path>
              </a:pathLst>
            </a:custGeom>
            <a:solidFill>
              <a:srgbClr val="000000">
                <a:alpha val="0"/>
              </a:srgbClr>
            </a:solidFill>
          </p:spPr>
        </p:sp>
        <p:sp>
          <p:nvSpPr>
            <p:cNvPr name="TextBox 44" id="44"/>
            <p:cNvSpPr txBox="true"/>
            <p:nvPr/>
          </p:nvSpPr>
          <p:spPr>
            <a:xfrm>
              <a:off x="0" y="-152400"/>
              <a:ext cx="12101000" cy="705900"/>
            </a:xfrm>
            <a:prstGeom prst="rect">
              <a:avLst/>
            </a:prstGeom>
          </p:spPr>
          <p:txBody>
            <a:bodyPr anchor="t" rtlCol="false" tIns="0" lIns="0" bIns="0" rIns="0"/>
            <a:lstStyle/>
            <a:p>
              <a:pPr algn="l">
                <a:lnSpc>
                  <a:spcPts val="3900"/>
                </a:lnSpc>
              </a:pPr>
              <a:r>
                <a:rPr lang="en-US" sz="2000">
                  <a:solidFill>
                    <a:srgbClr val="52586B"/>
                  </a:solidFill>
                  <a:latin typeface="Arimo"/>
                  <a:ea typeface="Arimo"/>
                  <a:cs typeface="Arimo"/>
                  <a:sym typeface="Arimo"/>
                </a:rPr>
                <a:t>Flask extends functionality without bloating its core architecture.</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grpSp>
        <p:nvGrpSpPr>
          <p:cNvPr name="Group 6" id="6"/>
          <p:cNvGrpSpPr/>
          <p:nvPr/>
        </p:nvGrpSpPr>
        <p:grpSpPr>
          <a:xfrm rot="0">
            <a:off x="7850237" y="1300162"/>
            <a:ext cx="9445500" cy="1771875"/>
            <a:chOff x="0" y="0"/>
            <a:chExt cx="12594000" cy="2362500"/>
          </a:xfrm>
        </p:grpSpPr>
        <p:sp>
          <p:nvSpPr>
            <p:cNvPr name="Freeform 7" id="7"/>
            <p:cNvSpPr/>
            <p:nvPr/>
          </p:nvSpPr>
          <p:spPr>
            <a:xfrm flipH="false" flipV="false" rot="0">
              <a:off x="0" y="0"/>
              <a:ext cx="12594000" cy="2362500"/>
            </a:xfrm>
            <a:custGeom>
              <a:avLst/>
              <a:gdLst/>
              <a:ahLst/>
              <a:cxnLst/>
              <a:rect r="r" b="b" t="t" l="l"/>
              <a:pathLst>
                <a:path h="2362500" w="12594000">
                  <a:moveTo>
                    <a:pt x="0" y="0"/>
                  </a:moveTo>
                  <a:lnTo>
                    <a:pt x="12594000" y="0"/>
                  </a:lnTo>
                  <a:lnTo>
                    <a:pt x="12594000" y="2362500"/>
                  </a:lnTo>
                  <a:lnTo>
                    <a:pt x="0" y="2362500"/>
                  </a:lnTo>
                  <a:close/>
                </a:path>
              </a:pathLst>
            </a:custGeom>
            <a:solidFill>
              <a:srgbClr val="000000">
                <a:alpha val="0"/>
              </a:srgbClr>
            </a:solidFill>
          </p:spPr>
        </p:sp>
        <p:sp>
          <p:nvSpPr>
            <p:cNvPr name="TextBox 8" id="8"/>
            <p:cNvSpPr txBox="true"/>
            <p:nvPr/>
          </p:nvSpPr>
          <p:spPr>
            <a:xfrm>
              <a:off x="0" y="-190500"/>
              <a:ext cx="12594000" cy="2553000"/>
            </a:xfrm>
            <a:prstGeom prst="rect">
              <a:avLst/>
            </a:prstGeom>
          </p:spPr>
          <p:txBody>
            <a:bodyPr anchor="t" rtlCol="false" tIns="0" lIns="0" bIns="0" rIns="0"/>
            <a:lstStyle/>
            <a:p>
              <a:pPr algn="l">
                <a:lnSpc>
                  <a:spcPts val="8324"/>
                </a:lnSpc>
              </a:pPr>
              <a:r>
                <a:rPr lang="en-US" sz="5562">
                  <a:solidFill>
                    <a:srgbClr val="373B48"/>
                  </a:solidFill>
                  <a:latin typeface="Arimo"/>
                  <a:ea typeface="Arimo"/>
                  <a:cs typeface="Arimo"/>
                  <a:sym typeface="Arimo"/>
                </a:rPr>
                <a:t>Building REST APIs with Flask</a:t>
              </a:r>
            </a:p>
          </p:txBody>
        </p:sp>
      </p:grpSp>
      <p:sp>
        <p:nvSpPr>
          <p:cNvPr name="Freeform 9" id="9" descr="preencoded.png"/>
          <p:cNvSpPr/>
          <p:nvPr/>
        </p:nvSpPr>
        <p:spPr>
          <a:xfrm flipH="false" flipV="false" rot="0">
            <a:off x="7850237" y="3497312"/>
            <a:ext cx="1417588" cy="1701105"/>
          </a:xfrm>
          <a:custGeom>
            <a:avLst/>
            <a:gdLst/>
            <a:ahLst/>
            <a:cxnLst/>
            <a:rect r="r" b="b" t="t" l="l"/>
            <a:pathLst>
              <a:path h="1701105" w="1417588">
                <a:moveTo>
                  <a:pt x="0" y="0"/>
                </a:moveTo>
                <a:lnTo>
                  <a:pt x="1417588" y="0"/>
                </a:lnTo>
                <a:lnTo>
                  <a:pt x="1417588" y="1701106"/>
                </a:lnTo>
                <a:lnTo>
                  <a:pt x="0" y="1701106"/>
                </a:lnTo>
                <a:lnTo>
                  <a:pt x="0" y="0"/>
                </a:lnTo>
                <a:close/>
              </a:path>
            </a:pathLst>
          </a:custGeom>
          <a:blipFill>
            <a:blip r:embed="rId5"/>
            <a:stretch>
              <a:fillRect l="0" t="0" r="0" b="-111"/>
            </a:stretch>
          </a:blipFill>
        </p:spPr>
      </p:sp>
      <p:grpSp>
        <p:nvGrpSpPr>
          <p:cNvPr name="Group 10" id="10"/>
          <p:cNvGrpSpPr/>
          <p:nvPr/>
        </p:nvGrpSpPr>
        <p:grpSpPr>
          <a:xfrm rot="0">
            <a:off x="9693028" y="3780830"/>
            <a:ext cx="3544125" cy="442875"/>
            <a:chOff x="0" y="0"/>
            <a:chExt cx="4725500" cy="590500"/>
          </a:xfrm>
        </p:grpSpPr>
        <p:sp>
          <p:nvSpPr>
            <p:cNvPr name="Freeform 11" id="11"/>
            <p:cNvSpPr/>
            <p:nvPr/>
          </p:nvSpPr>
          <p:spPr>
            <a:xfrm flipH="false" flipV="false" rot="0">
              <a:off x="0" y="0"/>
              <a:ext cx="4725500" cy="590500"/>
            </a:xfrm>
            <a:custGeom>
              <a:avLst/>
              <a:gdLst/>
              <a:ahLst/>
              <a:cxnLst/>
              <a:rect r="r" b="b" t="t" l="l"/>
              <a:pathLst>
                <a:path h="590500" w="4725500">
                  <a:moveTo>
                    <a:pt x="0" y="0"/>
                  </a:moveTo>
                  <a:lnTo>
                    <a:pt x="4725500" y="0"/>
                  </a:lnTo>
                  <a:lnTo>
                    <a:pt x="4725500" y="590500"/>
                  </a:lnTo>
                  <a:lnTo>
                    <a:pt x="0" y="590500"/>
                  </a:lnTo>
                  <a:close/>
                </a:path>
              </a:pathLst>
            </a:custGeom>
            <a:solidFill>
              <a:srgbClr val="000000">
                <a:alpha val="0"/>
              </a:srgbClr>
            </a:solidFill>
          </p:spPr>
        </p:sp>
        <p:sp>
          <p:nvSpPr>
            <p:cNvPr name="TextBox 12" id="12"/>
            <p:cNvSpPr txBox="true"/>
            <p:nvPr/>
          </p:nvSpPr>
          <p:spPr>
            <a:xfrm>
              <a:off x="0" y="-104775"/>
              <a:ext cx="4725500" cy="695275"/>
            </a:xfrm>
            <a:prstGeom prst="rect">
              <a:avLst/>
            </a:prstGeom>
          </p:spPr>
          <p:txBody>
            <a:bodyPr anchor="t" rtlCol="false" tIns="0" lIns="0" bIns="0" rIns="0"/>
            <a:lstStyle/>
            <a:p>
              <a:pPr algn="l">
                <a:lnSpc>
                  <a:spcPts val="4125"/>
                </a:lnSpc>
              </a:pPr>
              <a:r>
                <a:rPr lang="en-US" sz="2750">
                  <a:solidFill>
                    <a:srgbClr val="52586B"/>
                  </a:solidFill>
                  <a:latin typeface="Arimo"/>
                  <a:ea typeface="Arimo"/>
                  <a:cs typeface="Arimo"/>
                  <a:sym typeface="Arimo"/>
                </a:rPr>
                <a:t>API Creation</a:t>
              </a:r>
            </a:p>
          </p:txBody>
        </p:sp>
      </p:grpSp>
      <p:grpSp>
        <p:nvGrpSpPr>
          <p:cNvPr name="Group 13" id="13"/>
          <p:cNvGrpSpPr/>
          <p:nvPr/>
        </p:nvGrpSpPr>
        <p:grpSpPr>
          <a:xfrm rot="0">
            <a:off x="9693028" y="4393852"/>
            <a:ext cx="7602750" cy="453750"/>
            <a:chOff x="0" y="0"/>
            <a:chExt cx="10137000" cy="605000"/>
          </a:xfrm>
        </p:grpSpPr>
        <p:sp>
          <p:nvSpPr>
            <p:cNvPr name="Freeform 14" id="14"/>
            <p:cNvSpPr/>
            <p:nvPr/>
          </p:nvSpPr>
          <p:spPr>
            <a:xfrm flipH="false" flipV="false" rot="0">
              <a:off x="0" y="0"/>
              <a:ext cx="10137000" cy="605000"/>
            </a:xfrm>
            <a:custGeom>
              <a:avLst/>
              <a:gdLst/>
              <a:ahLst/>
              <a:cxnLst/>
              <a:rect r="r" b="b" t="t" l="l"/>
              <a:pathLst>
                <a:path h="605000" w="10137000">
                  <a:moveTo>
                    <a:pt x="0" y="0"/>
                  </a:moveTo>
                  <a:lnTo>
                    <a:pt x="10137000" y="0"/>
                  </a:lnTo>
                  <a:lnTo>
                    <a:pt x="10137000" y="605000"/>
                  </a:lnTo>
                  <a:lnTo>
                    <a:pt x="0" y="605000"/>
                  </a:lnTo>
                  <a:close/>
                </a:path>
              </a:pathLst>
            </a:custGeom>
            <a:solidFill>
              <a:srgbClr val="000000">
                <a:alpha val="0"/>
              </a:srgbClr>
            </a:solidFill>
          </p:spPr>
        </p:sp>
        <p:sp>
          <p:nvSpPr>
            <p:cNvPr name="TextBox 15" id="15"/>
            <p:cNvSpPr txBox="true"/>
            <p:nvPr/>
          </p:nvSpPr>
          <p:spPr>
            <a:xfrm>
              <a:off x="0" y="-171450"/>
              <a:ext cx="10137000" cy="776450"/>
            </a:xfrm>
            <a:prstGeom prst="rect">
              <a:avLst/>
            </a:prstGeom>
          </p:spPr>
          <p:txBody>
            <a:bodyPr anchor="t" rtlCol="false" tIns="0" lIns="0" bIns="0" rIns="0"/>
            <a:lstStyle/>
            <a:p>
              <a:pPr algn="l">
                <a:lnSpc>
                  <a:spcPts val="4274"/>
                </a:lnSpc>
              </a:pPr>
              <a:r>
                <a:rPr lang="en-US" sz="2187">
                  <a:solidFill>
                    <a:srgbClr val="52586B"/>
                  </a:solidFill>
                  <a:latin typeface="Arimo"/>
                  <a:ea typeface="Arimo"/>
                  <a:cs typeface="Arimo"/>
                  <a:sym typeface="Arimo"/>
                </a:rPr>
                <a:t>Flask and Flask-RESTful enable rapid API development.</a:t>
              </a:r>
            </a:p>
          </p:txBody>
        </p:sp>
      </p:grpSp>
      <p:sp>
        <p:nvSpPr>
          <p:cNvPr name="Freeform 16" id="16" descr="preencoded.png"/>
          <p:cNvSpPr/>
          <p:nvPr/>
        </p:nvSpPr>
        <p:spPr>
          <a:xfrm flipH="false" flipV="false" rot="0">
            <a:off x="7850237" y="5198417"/>
            <a:ext cx="1417588" cy="2087315"/>
          </a:xfrm>
          <a:custGeom>
            <a:avLst/>
            <a:gdLst/>
            <a:ahLst/>
            <a:cxnLst/>
            <a:rect r="r" b="b" t="t" l="l"/>
            <a:pathLst>
              <a:path h="2087315" w="1417588">
                <a:moveTo>
                  <a:pt x="0" y="0"/>
                </a:moveTo>
                <a:lnTo>
                  <a:pt x="1417588" y="0"/>
                </a:lnTo>
                <a:lnTo>
                  <a:pt x="1417588" y="2087315"/>
                </a:lnTo>
                <a:lnTo>
                  <a:pt x="0" y="2087315"/>
                </a:lnTo>
                <a:lnTo>
                  <a:pt x="0" y="0"/>
                </a:lnTo>
                <a:close/>
              </a:path>
            </a:pathLst>
          </a:custGeom>
          <a:blipFill>
            <a:blip r:embed="rId6"/>
            <a:stretch>
              <a:fillRect l="0" t="0" r="-179" b="0"/>
            </a:stretch>
          </a:blipFill>
        </p:spPr>
      </p:sp>
      <p:grpSp>
        <p:nvGrpSpPr>
          <p:cNvPr name="Group 17" id="17"/>
          <p:cNvGrpSpPr/>
          <p:nvPr/>
        </p:nvGrpSpPr>
        <p:grpSpPr>
          <a:xfrm rot="0">
            <a:off x="9693028" y="5481935"/>
            <a:ext cx="3544125" cy="442875"/>
            <a:chOff x="0" y="0"/>
            <a:chExt cx="4725500" cy="590500"/>
          </a:xfrm>
        </p:grpSpPr>
        <p:sp>
          <p:nvSpPr>
            <p:cNvPr name="Freeform 18" id="18"/>
            <p:cNvSpPr/>
            <p:nvPr/>
          </p:nvSpPr>
          <p:spPr>
            <a:xfrm flipH="false" flipV="false" rot="0">
              <a:off x="0" y="0"/>
              <a:ext cx="4725500" cy="590500"/>
            </a:xfrm>
            <a:custGeom>
              <a:avLst/>
              <a:gdLst/>
              <a:ahLst/>
              <a:cxnLst/>
              <a:rect r="r" b="b" t="t" l="l"/>
              <a:pathLst>
                <a:path h="590500" w="4725500">
                  <a:moveTo>
                    <a:pt x="0" y="0"/>
                  </a:moveTo>
                  <a:lnTo>
                    <a:pt x="4725500" y="0"/>
                  </a:lnTo>
                  <a:lnTo>
                    <a:pt x="4725500" y="590500"/>
                  </a:lnTo>
                  <a:lnTo>
                    <a:pt x="0" y="590500"/>
                  </a:lnTo>
                  <a:close/>
                </a:path>
              </a:pathLst>
            </a:custGeom>
            <a:solidFill>
              <a:srgbClr val="000000">
                <a:alpha val="0"/>
              </a:srgbClr>
            </a:solidFill>
          </p:spPr>
        </p:sp>
        <p:sp>
          <p:nvSpPr>
            <p:cNvPr name="TextBox 19" id="19"/>
            <p:cNvSpPr txBox="true"/>
            <p:nvPr/>
          </p:nvSpPr>
          <p:spPr>
            <a:xfrm>
              <a:off x="0" y="-104775"/>
              <a:ext cx="4725500" cy="695275"/>
            </a:xfrm>
            <a:prstGeom prst="rect">
              <a:avLst/>
            </a:prstGeom>
          </p:spPr>
          <p:txBody>
            <a:bodyPr anchor="t" rtlCol="false" tIns="0" lIns="0" bIns="0" rIns="0"/>
            <a:lstStyle/>
            <a:p>
              <a:pPr algn="l">
                <a:lnSpc>
                  <a:spcPts val="4125"/>
                </a:lnSpc>
              </a:pPr>
              <a:r>
                <a:rPr lang="en-US" sz="2750">
                  <a:solidFill>
                    <a:srgbClr val="52586B"/>
                  </a:solidFill>
                  <a:latin typeface="Arimo"/>
                  <a:ea typeface="Arimo"/>
                  <a:cs typeface="Arimo"/>
                  <a:sym typeface="Arimo"/>
                </a:rPr>
                <a:t>JSON Responses</a:t>
              </a:r>
            </a:p>
          </p:txBody>
        </p:sp>
      </p:grpSp>
      <p:grpSp>
        <p:nvGrpSpPr>
          <p:cNvPr name="Group 20" id="20"/>
          <p:cNvGrpSpPr/>
          <p:nvPr/>
        </p:nvGrpSpPr>
        <p:grpSpPr>
          <a:xfrm rot="0">
            <a:off x="9693028" y="6094959"/>
            <a:ext cx="7602750" cy="907125"/>
            <a:chOff x="0" y="0"/>
            <a:chExt cx="10137000" cy="1209500"/>
          </a:xfrm>
        </p:grpSpPr>
        <p:sp>
          <p:nvSpPr>
            <p:cNvPr name="Freeform 21" id="21"/>
            <p:cNvSpPr/>
            <p:nvPr/>
          </p:nvSpPr>
          <p:spPr>
            <a:xfrm flipH="false" flipV="false" rot="0">
              <a:off x="0" y="0"/>
              <a:ext cx="10137000" cy="1209500"/>
            </a:xfrm>
            <a:custGeom>
              <a:avLst/>
              <a:gdLst/>
              <a:ahLst/>
              <a:cxnLst/>
              <a:rect r="r" b="b" t="t" l="l"/>
              <a:pathLst>
                <a:path h="1209500" w="10137000">
                  <a:moveTo>
                    <a:pt x="0" y="0"/>
                  </a:moveTo>
                  <a:lnTo>
                    <a:pt x="10137000" y="0"/>
                  </a:lnTo>
                  <a:lnTo>
                    <a:pt x="10137000" y="1209500"/>
                  </a:lnTo>
                  <a:lnTo>
                    <a:pt x="0" y="1209500"/>
                  </a:lnTo>
                  <a:close/>
                </a:path>
              </a:pathLst>
            </a:custGeom>
            <a:solidFill>
              <a:srgbClr val="000000">
                <a:alpha val="0"/>
              </a:srgbClr>
            </a:solidFill>
          </p:spPr>
        </p:sp>
        <p:sp>
          <p:nvSpPr>
            <p:cNvPr name="TextBox 22" id="22"/>
            <p:cNvSpPr txBox="true"/>
            <p:nvPr/>
          </p:nvSpPr>
          <p:spPr>
            <a:xfrm>
              <a:off x="0" y="-171450"/>
              <a:ext cx="10137000" cy="1380950"/>
            </a:xfrm>
            <a:prstGeom prst="rect">
              <a:avLst/>
            </a:prstGeom>
          </p:spPr>
          <p:txBody>
            <a:bodyPr anchor="t" rtlCol="false" tIns="0" lIns="0" bIns="0" rIns="0"/>
            <a:lstStyle/>
            <a:p>
              <a:pPr algn="l">
                <a:lnSpc>
                  <a:spcPts val="4274"/>
                </a:lnSpc>
              </a:pPr>
              <a:r>
                <a:rPr lang="en-US" sz="2187">
                  <a:solidFill>
                    <a:srgbClr val="52586B"/>
                  </a:solidFill>
                  <a:latin typeface="Arimo"/>
                  <a:ea typeface="Arimo"/>
                  <a:cs typeface="Arimo"/>
                  <a:sym typeface="Arimo"/>
                </a:rPr>
                <a:t>Endpoints return data formatted as JSON for easy integration.</a:t>
              </a:r>
            </a:p>
          </p:txBody>
        </p:sp>
      </p:grpSp>
      <p:sp>
        <p:nvSpPr>
          <p:cNvPr name="Freeform 23" id="23" descr="preencoded.png"/>
          <p:cNvSpPr/>
          <p:nvPr/>
        </p:nvSpPr>
        <p:spPr>
          <a:xfrm flipH="false" flipV="false" rot="0">
            <a:off x="7850237" y="7285732"/>
            <a:ext cx="1417588" cy="1701105"/>
          </a:xfrm>
          <a:custGeom>
            <a:avLst/>
            <a:gdLst/>
            <a:ahLst/>
            <a:cxnLst/>
            <a:rect r="r" b="b" t="t" l="l"/>
            <a:pathLst>
              <a:path h="1701105" w="1417588">
                <a:moveTo>
                  <a:pt x="0" y="0"/>
                </a:moveTo>
                <a:lnTo>
                  <a:pt x="1417588" y="0"/>
                </a:lnTo>
                <a:lnTo>
                  <a:pt x="1417588" y="1701106"/>
                </a:lnTo>
                <a:lnTo>
                  <a:pt x="0" y="1701106"/>
                </a:lnTo>
                <a:lnTo>
                  <a:pt x="0" y="0"/>
                </a:lnTo>
                <a:close/>
              </a:path>
            </a:pathLst>
          </a:custGeom>
          <a:blipFill>
            <a:blip r:embed="rId7"/>
            <a:stretch>
              <a:fillRect l="0" t="0" r="0" b="-111"/>
            </a:stretch>
          </a:blipFill>
        </p:spPr>
      </p:sp>
      <p:grpSp>
        <p:nvGrpSpPr>
          <p:cNvPr name="Group 24" id="24"/>
          <p:cNvGrpSpPr/>
          <p:nvPr/>
        </p:nvGrpSpPr>
        <p:grpSpPr>
          <a:xfrm rot="0">
            <a:off x="9693028" y="7569250"/>
            <a:ext cx="3544125" cy="442875"/>
            <a:chOff x="0" y="0"/>
            <a:chExt cx="4725500" cy="590500"/>
          </a:xfrm>
        </p:grpSpPr>
        <p:sp>
          <p:nvSpPr>
            <p:cNvPr name="Freeform 25" id="25"/>
            <p:cNvSpPr/>
            <p:nvPr/>
          </p:nvSpPr>
          <p:spPr>
            <a:xfrm flipH="false" flipV="false" rot="0">
              <a:off x="0" y="0"/>
              <a:ext cx="4725500" cy="590500"/>
            </a:xfrm>
            <a:custGeom>
              <a:avLst/>
              <a:gdLst/>
              <a:ahLst/>
              <a:cxnLst/>
              <a:rect r="r" b="b" t="t" l="l"/>
              <a:pathLst>
                <a:path h="590500" w="4725500">
                  <a:moveTo>
                    <a:pt x="0" y="0"/>
                  </a:moveTo>
                  <a:lnTo>
                    <a:pt x="4725500" y="0"/>
                  </a:lnTo>
                  <a:lnTo>
                    <a:pt x="4725500" y="590500"/>
                  </a:lnTo>
                  <a:lnTo>
                    <a:pt x="0" y="590500"/>
                  </a:lnTo>
                  <a:close/>
                </a:path>
              </a:pathLst>
            </a:custGeom>
            <a:solidFill>
              <a:srgbClr val="000000">
                <a:alpha val="0"/>
              </a:srgbClr>
            </a:solidFill>
          </p:spPr>
        </p:sp>
        <p:sp>
          <p:nvSpPr>
            <p:cNvPr name="TextBox 26" id="26"/>
            <p:cNvSpPr txBox="true"/>
            <p:nvPr/>
          </p:nvSpPr>
          <p:spPr>
            <a:xfrm>
              <a:off x="0" y="-104775"/>
              <a:ext cx="4725500" cy="695275"/>
            </a:xfrm>
            <a:prstGeom prst="rect">
              <a:avLst/>
            </a:prstGeom>
          </p:spPr>
          <p:txBody>
            <a:bodyPr anchor="t" rtlCol="false" tIns="0" lIns="0" bIns="0" rIns="0"/>
            <a:lstStyle/>
            <a:p>
              <a:pPr algn="l">
                <a:lnSpc>
                  <a:spcPts val="4125"/>
                </a:lnSpc>
              </a:pPr>
              <a:r>
                <a:rPr lang="en-US" sz="2750">
                  <a:solidFill>
                    <a:srgbClr val="52586B"/>
                  </a:solidFill>
                  <a:latin typeface="Arimo"/>
                  <a:ea typeface="Arimo"/>
                  <a:cs typeface="Arimo"/>
                  <a:sym typeface="Arimo"/>
                </a:rPr>
                <a:t>Example Code</a:t>
              </a:r>
            </a:p>
          </p:txBody>
        </p:sp>
      </p:grpSp>
      <p:grpSp>
        <p:nvGrpSpPr>
          <p:cNvPr name="Group 27" id="27"/>
          <p:cNvGrpSpPr/>
          <p:nvPr/>
        </p:nvGrpSpPr>
        <p:grpSpPr>
          <a:xfrm rot="0">
            <a:off x="9693028" y="8182272"/>
            <a:ext cx="7602750" cy="453750"/>
            <a:chOff x="0" y="0"/>
            <a:chExt cx="10137000" cy="605000"/>
          </a:xfrm>
        </p:grpSpPr>
        <p:sp>
          <p:nvSpPr>
            <p:cNvPr name="Freeform 28" id="28"/>
            <p:cNvSpPr/>
            <p:nvPr/>
          </p:nvSpPr>
          <p:spPr>
            <a:xfrm flipH="false" flipV="false" rot="0">
              <a:off x="0" y="0"/>
              <a:ext cx="10137000" cy="605000"/>
            </a:xfrm>
            <a:custGeom>
              <a:avLst/>
              <a:gdLst/>
              <a:ahLst/>
              <a:cxnLst/>
              <a:rect r="r" b="b" t="t" l="l"/>
              <a:pathLst>
                <a:path h="605000" w="10137000">
                  <a:moveTo>
                    <a:pt x="0" y="0"/>
                  </a:moveTo>
                  <a:lnTo>
                    <a:pt x="10137000" y="0"/>
                  </a:lnTo>
                  <a:lnTo>
                    <a:pt x="10137000" y="605000"/>
                  </a:lnTo>
                  <a:lnTo>
                    <a:pt x="0" y="605000"/>
                  </a:lnTo>
                  <a:close/>
                </a:path>
              </a:pathLst>
            </a:custGeom>
            <a:solidFill>
              <a:srgbClr val="000000">
                <a:alpha val="0"/>
              </a:srgbClr>
            </a:solidFill>
          </p:spPr>
        </p:sp>
        <p:sp>
          <p:nvSpPr>
            <p:cNvPr name="TextBox 29" id="29"/>
            <p:cNvSpPr txBox="true"/>
            <p:nvPr/>
          </p:nvSpPr>
          <p:spPr>
            <a:xfrm>
              <a:off x="0" y="-171450"/>
              <a:ext cx="10137000" cy="776450"/>
            </a:xfrm>
            <a:prstGeom prst="rect">
              <a:avLst/>
            </a:prstGeom>
          </p:spPr>
          <p:txBody>
            <a:bodyPr anchor="t" rtlCol="false" tIns="0" lIns="0" bIns="0" rIns="0"/>
            <a:lstStyle/>
            <a:p>
              <a:pPr algn="l">
                <a:lnSpc>
                  <a:spcPts val="4274"/>
                </a:lnSpc>
              </a:pPr>
              <a:r>
                <a:rPr lang="en-US" sz="2187">
                  <a:solidFill>
                    <a:srgbClr val="52586B"/>
                  </a:solidFill>
                  <a:latin typeface="Arimo"/>
                  <a:ea typeface="Arimo"/>
                  <a:cs typeface="Arimo"/>
                  <a:sym typeface="Arimo"/>
                </a:rPr>
                <a:t>Use jsonify({"name": "Flask API"}) to send JSON responses.</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grpSp>
        <p:nvGrpSpPr>
          <p:cNvPr name="Group 6" id="6"/>
          <p:cNvGrpSpPr/>
          <p:nvPr/>
        </p:nvGrpSpPr>
        <p:grpSpPr>
          <a:xfrm rot="0">
            <a:off x="7850237" y="795338"/>
            <a:ext cx="7088250" cy="886125"/>
            <a:chOff x="0" y="0"/>
            <a:chExt cx="9451000" cy="1181500"/>
          </a:xfrm>
        </p:grpSpPr>
        <p:sp>
          <p:nvSpPr>
            <p:cNvPr name="Freeform 7" id="7"/>
            <p:cNvSpPr/>
            <p:nvPr/>
          </p:nvSpPr>
          <p:spPr>
            <a:xfrm flipH="false" flipV="false" rot="0">
              <a:off x="0" y="0"/>
              <a:ext cx="9451000" cy="1181500"/>
            </a:xfrm>
            <a:custGeom>
              <a:avLst/>
              <a:gdLst/>
              <a:ahLst/>
              <a:cxnLst/>
              <a:rect r="r" b="b" t="t" l="l"/>
              <a:pathLst>
                <a:path h="1181500" w="9451000">
                  <a:moveTo>
                    <a:pt x="0" y="0"/>
                  </a:moveTo>
                  <a:lnTo>
                    <a:pt x="9451000" y="0"/>
                  </a:lnTo>
                  <a:lnTo>
                    <a:pt x="9451000" y="1181500"/>
                  </a:lnTo>
                  <a:lnTo>
                    <a:pt x="0" y="1181500"/>
                  </a:lnTo>
                  <a:close/>
                </a:path>
              </a:pathLst>
            </a:custGeom>
            <a:solidFill>
              <a:srgbClr val="000000">
                <a:alpha val="0"/>
              </a:srgbClr>
            </a:solidFill>
          </p:spPr>
        </p:sp>
        <p:sp>
          <p:nvSpPr>
            <p:cNvPr name="TextBox 8" id="8"/>
            <p:cNvSpPr txBox="true"/>
            <p:nvPr/>
          </p:nvSpPr>
          <p:spPr>
            <a:xfrm>
              <a:off x="0" y="-190500"/>
              <a:ext cx="9451000" cy="1372000"/>
            </a:xfrm>
            <a:prstGeom prst="rect">
              <a:avLst/>
            </a:prstGeom>
          </p:spPr>
          <p:txBody>
            <a:bodyPr anchor="t" rtlCol="false" tIns="0" lIns="0" bIns="0" rIns="0"/>
            <a:lstStyle/>
            <a:p>
              <a:pPr algn="l">
                <a:lnSpc>
                  <a:spcPts val="8324"/>
                </a:lnSpc>
              </a:pPr>
              <a:r>
                <a:rPr lang="en-US" sz="5562">
                  <a:solidFill>
                    <a:srgbClr val="373B48"/>
                  </a:solidFill>
                  <a:latin typeface="Arimo"/>
                  <a:ea typeface="Arimo"/>
                  <a:cs typeface="Arimo"/>
                  <a:sym typeface="Arimo"/>
                </a:rPr>
                <a:t>Flask Use Cases</a:t>
              </a:r>
            </a:p>
          </p:txBody>
        </p:sp>
      </p:grpSp>
      <p:sp>
        <p:nvSpPr>
          <p:cNvPr name="Freeform 9" id="9" descr="preencoded.png"/>
          <p:cNvSpPr/>
          <p:nvPr/>
        </p:nvSpPr>
        <p:spPr>
          <a:xfrm flipH="false" flipV="false" rot="0">
            <a:off x="7850237" y="2106514"/>
            <a:ext cx="708720" cy="708720"/>
          </a:xfrm>
          <a:custGeom>
            <a:avLst/>
            <a:gdLst/>
            <a:ahLst/>
            <a:cxnLst/>
            <a:rect r="r" b="b" t="t" l="l"/>
            <a:pathLst>
              <a:path h="708720" w="708720">
                <a:moveTo>
                  <a:pt x="0" y="0"/>
                </a:moveTo>
                <a:lnTo>
                  <a:pt x="708721" y="0"/>
                </a:lnTo>
                <a:lnTo>
                  <a:pt x="708721" y="708720"/>
                </a:lnTo>
                <a:lnTo>
                  <a:pt x="0" y="708720"/>
                </a:lnTo>
                <a:lnTo>
                  <a:pt x="0" y="0"/>
                </a:lnTo>
                <a:close/>
              </a:path>
            </a:pathLst>
          </a:custGeom>
          <a:blipFill>
            <a:blip r:embed="rId5"/>
            <a:stretch>
              <a:fillRect l="0" t="0" r="0" b="0"/>
            </a:stretch>
          </a:blipFill>
        </p:spPr>
      </p:sp>
      <p:grpSp>
        <p:nvGrpSpPr>
          <p:cNvPr name="Group 10" id="10"/>
          <p:cNvGrpSpPr/>
          <p:nvPr/>
        </p:nvGrpSpPr>
        <p:grpSpPr>
          <a:xfrm rot="0">
            <a:off x="7850237" y="3098750"/>
            <a:ext cx="2912250" cy="885750"/>
            <a:chOff x="0" y="0"/>
            <a:chExt cx="3883000" cy="1181000"/>
          </a:xfrm>
        </p:grpSpPr>
        <p:sp>
          <p:nvSpPr>
            <p:cNvPr name="Freeform 11" id="11"/>
            <p:cNvSpPr/>
            <p:nvPr/>
          </p:nvSpPr>
          <p:spPr>
            <a:xfrm flipH="false" flipV="false" rot="0">
              <a:off x="0" y="0"/>
              <a:ext cx="3883000" cy="1181000"/>
            </a:xfrm>
            <a:custGeom>
              <a:avLst/>
              <a:gdLst/>
              <a:ahLst/>
              <a:cxnLst/>
              <a:rect r="r" b="b" t="t" l="l"/>
              <a:pathLst>
                <a:path h="1181000" w="3883000">
                  <a:moveTo>
                    <a:pt x="0" y="0"/>
                  </a:moveTo>
                  <a:lnTo>
                    <a:pt x="3883000" y="0"/>
                  </a:lnTo>
                  <a:lnTo>
                    <a:pt x="3883000" y="1181000"/>
                  </a:lnTo>
                  <a:lnTo>
                    <a:pt x="0" y="1181000"/>
                  </a:lnTo>
                  <a:close/>
                </a:path>
              </a:pathLst>
            </a:custGeom>
            <a:solidFill>
              <a:srgbClr val="000000">
                <a:alpha val="0"/>
              </a:srgbClr>
            </a:solidFill>
          </p:spPr>
        </p:sp>
        <p:sp>
          <p:nvSpPr>
            <p:cNvPr name="TextBox 12" id="12"/>
            <p:cNvSpPr txBox="true"/>
            <p:nvPr/>
          </p:nvSpPr>
          <p:spPr>
            <a:xfrm>
              <a:off x="0" y="-104775"/>
              <a:ext cx="3883000" cy="1285775"/>
            </a:xfrm>
            <a:prstGeom prst="rect">
              <a:avLst/>
            </a:prstGeom>
          </p:spPr>
          <p:txBody>
            <a:bodyPr anchor="t" rtlCol="false" tIns="0" lIns="0" bIns="0" rIns="0"/>
            <a:lstStyle/>
            <a:p>
              <a:pPr algn="l">
                <a:lnSpc>
                  <a:spcPts val="4125"/>
                </a:lnSpc>
              </a:pPr>
              <a:r>
                <a:rPr lang="en-US" sz="2750">
                  <a:solidFill>
                    <a:srgbClr val="52586B"/>
                  </a:solidFill>
                  <a:latin typeface="Arimo"/>
                  <a:ea typeface="Arimo"/>
                  <a:cs typeface="Arimo"/>
                  <a:sym typeface="Arimo"/>
                </a:rPr>
                <a:t>Rapid Prototyping</a:t>
              </a:r>
            </a:p>
          </p:txBody>
        </p:sp>
      </p:grpSp>
      <p:grpSp>
        <p:nvGrpSpPr>
          <p:cNvPr name="Group 13" id="13"/>
          <p:cNvGrpSpPr/>
          <p:nvPr/>
        </p:nvGrpSpPr>
        <p:grpSpPr>
          <a:xfrm rot="0">
            <a:off x="7850237" y="4154686"/>
            <a:ext cx="2912250" cy="1360875"/>
            <a:chOff x="0" y="0"/>
            <a:chExt cx="3883000" cy="1814500"/>
          </a:xfrm>
        </p:grpSpPr>
        <p:sp>
          <p:nvSpPr>
            <p:cNvPr name="Freeform 14" id="14"/>
            <p:cNvSpPr/>
            <p:nvPr/>
          </p:nvSpPr>
          <p:spPr>
            <a:xfrm flipH="false" flipV="false" rot="0">
              <a:off x="0" y="0"/>
              <a:ext cx="3883000" cy="1814500"/>
            </a:xfrm>
            <a:custGeom>
              <a:avLst/>
              <a:gdLst/>
              <a:ahLst/>
              <a:cxnLst/>
              <a:rect r="r" b="b" t="t" l="l"/>
              <a:pathLst>
                <a:path h="1814500" w="3883000">
                  <a:moveTo>
                    <a:pt x="0" y="0"/>
                  </a:moveTo>
                  <a:lnTo>
                    <a:pt x="3883000" y="0"/>
                  </a:lnTo>
                  <a:lnTo>
                    <a:pt x="3883000" y="1814500"/>
                  </a:lnTo>
                  <a:lnTo>
                    <a:pt x="0" y="1814500"/>
                  </a:lnTo>
                  <a:close/>
                </a:path>
              </a:pathLst>
            </a:custGeom>
            <a:solidFill>
              <a:srgbClr val="000000">
                <a:alpha val="0"/>
              </a:srgbClr>
            </a:solidFill>
          </p:spPr>
        </p:sp>
        <p:sp>
          <p:nvSpPr>
            <p:cNvPr name="TextBox 15" id="15"/>
            <p:cNvSpPr txBox="true"/>
            <p:nvPr/>
          </p:nvSpPr>
          <p:spPr>
            <a:xfrm>
              <a:off x="0" y="-171450"/>
              <a:ext cx="3883000" cy="1985950"/>
            </a:xfrm>
            <a:prstGeom prst="rect">
              <a:avLst/>
            </a:prstGeom>
          </p:spPr>
          <p:txBody>
            <a:bodyPr anchor="t" rtlCol="false" tIns="0" lIns="0" bIns="0" rIns="0"/>
            <a:lstStyle/>
            <a:p>
              <a:pPr algn="l">
                <a:lnSpc>
                  <a:spcPts val="4274"/>
                </a:lnSpc>
              </a:pPr>
              <a:r>
                <a:rPr lang="en-US" sz="2187">
                  <a:solidFill>
                    <a:srgbClr val="52586B"/>
                  </a:solidFill>
                  <a:latin typeface="Arimo"/>
                  <a:ea typeface="Arimo"/>
                  <a:cs typeface="Arimo"/>
                  <a:sym typeface="Arimo"/>
                </a:rPr>
                <a:t>Quickly develop MVPs with minimal boilerplate.</a:t>
              </a:r>
            </a:p>
          </p:txBody>
        </p:sp>
      </p:grpSp>
      <p:sp>
        <p:nvSpPr>
          <p:cNvPr name="Freeform 16" id="16" descr="preencoded.png"/>
          <p:cNvSpPr/>
          <p:nvPr/>
        </p:nvSpPr>
        <p:spPr>
          <a:xfrm flipH="false" flipV="false" rot="0">
            <a:off x="11116866" y="2106514"/>
            <a:ext cx="708720" cy="708720"/>
          </a:xfrm>
          <a:custGeom>
            <a:avLst/>
            <a:gdLst/>
            <a:ahLst/>
            <a:cxnLst/>
            <a:rect r="r" b="b" t="t" l="l"/>
            <a:pathLst>
              <a:path h="708720" w="708720">
                <a:moveTo>
                  <a:pt x="0" y="0"/>
                </a:moveTo>
                <a:lnTo>
                  <a:pt x="708720" y="0"/>
                </a:lnTo>
                <a:lnTo>
                  <a:pt x="708720" y="708720"/>
                </a:lnTo>
                <a:lnTo>
                  <a:pt x="0" y="708720"/>
                </a:lnTo>
                <a:lnTo>
                  <a:pt x="0" y="0"/>
                </a:lnTo>
                <a:close/>
              </a:path>
            </a:pathLst>
          </a:custGeom>
          <a:blipFill>
            <a:blip r:embed="rId6"/>
            <a:stretch>
              <a:fillRect l="0" t="0" r="0" b="0"/>
            </a:stretch>
          </a:blipFill>
        </p:spPr>
      </p:sp>
      <p:grpSp>
        <p:nvGrpSpPr>
          <p:cNvPr name="Group 17" id="17"/>
          <p:cNvGrpSpPr/>
          <p:nvPr/>
        </p:nvGrpSpPr>
        <p:grpSpPr>
          <a:xfrm rot="0">
            <a:off x="11116866" y="3098750"/>
            <a:ext cx="2912250" cy="442875"/>
            <a:chOff x="0" y="0"/>
            <a:chExt cx="3883000" cy="590500"/>
          </a:xfrm>
        </p:grpSpPr>
        <p:sp>
          <p:nvSpPr>
            <p:cNvPr name="Freeform 18" id="18"/>
            <p:cNvSpPr/>
            <p:nvPr/>
          </p:nvSpPr>
          <p:spPr>
            <a:xfrm flipH="false" flipV="false" rot="0">
              <a:off x="0" y="0"/>
              <a:ext cx="3883000" cy="590500"/>
            </a:xfrm>
            <a:custGeom>
              <a:avLst/>
              <a:gdLst/>
              <a:ahLst/>
              <a:cxnLst/>
              <a:rect r="r" b="b" t="t" l="l"/>
              <a:pathLst>
                <a:path h="590500" w="3883000">
                  <a:moveTo>
                    <a:pt x="0" y="0"/>
                  </a:moveTo>
                  <a:lnTo>
                    <a:pt x="3883000" y="0"/>
                  </a:lnTo>
                  <a:lnTo>
                    <a:pt x="3883000" y="590500"/>
                  </a:lnTo>
                  <a:lnTo>
                    <a:pt x="0" y="590500"/>
                  </a:lnTo>
                  <a:close/>
                </a:path>
              </a:pathLst>
            </a:custGeom>
            <a:solidFill>
              <a:srgbClr val="000000">
                <a:alpha val="0"/>
              </a:srgbClr>
            </a:solidFill>
          </p:spPr>
        </p:sp>
        <p:sp>
          <p:nvSpPr>
            <p:cNvPr name="TextBox 19" id="19"/>
            <p:cNvSpPr txBox="true"/>
            <p:nvPr/>
          </p:nvSpPr>
          <p:spPr>
            <a:xfrm>
              <a:off x="0" y="-104775"/>
              <a:ext cx="3883000" cy="695275"/>
            </a:xfrm>
            <a:prstGeom prst="rect">
              <a:avLst/>
            </a:prstGeom>
          </p:spPr>
          <p:txBody>
            <a:bodyPr anchor="t" rtlCol="false" tIns="0" lIns="0" bIns="0" rIns="0"/>
            <a:lstStyle/>
            <a:p>
              <a:pPr algn="l">
                <a:lnSpc>
                  <a:spcPts val="4125"/>
                </a:lnSpc>
              </a:pPr>
              <a:r>
                <a:rPr lang="en-US" sz="2750">
                  <a:solidFill>
                    <a:srgbClr val="52586B"/>
                  </a:solidFill>
                  <a:latin typeface="Arimo"/>
                  <a:ea typeface="Arimo"/>
                  <a:cs typeface="Arimo"/>
                  <a:sym typeface="Arimo"/>
                </a:rPr>
                <a:t>Microservices</a:t>
              </a:r>
            </a:p>
          </p:txBody>
        </p:sp>
      </p:grpSp>
      <p:grpSp>
        <p:nvGrpSpPr>
          <p:cNvPr name="Group 20" id="20"/>
          <p:cNvGrpSpPr/>
          <p:nvPr/>
        </p:nvGrpSpPr>
        <p:grpSpPr>
          <a:xfrm rot="0">
            <a:off x="11116866" y="3711774"/>
            <a:ext cx="2912250" cy="1360875"/>
            <a:chOff x="0" y="0"/>
            <a:chExt cx="3883000" cy="1814500"/>
          </a:xfrm>
        </p:grpSpPr>
        <p:sp>
          <p:nvSpPr>
            <p:cNvPr name="Freeform 21" id="21"/>
            <p:cNvSpPr/>
            <p:nvPr/>
          </p:nvSpPr>
          <p:spPr>
            <a:xfrm flipH="false" flipV="false" rot="0">
              <a:off x="0" y="0"/>
              <a:ext cx="3883000" cy="1814500"/>
            </a:xfrm>
            <a:custGeom>
              <a:avLst/>
              <a:gdLst/>
              <a:ahLst/>
              <a:cxnLst/>
              <a:rect r="r" b="b" t="t" l="l"/>
              <a:pathLst>
                <a:path h="1814500" w="3883000">
                  <a:moveTo>
                    <a:pt x="0" y="0"/>
                  </a:moveTo>
                  <a:lnTo>
                    <a:pt x="3883000" y="0"/>
                  </a:lnTo>
                  <a:lnTo>
                    <a:pt x="3883000" y="1814500"/>
                  </a:lnTo>
                  <a:lnTo>
                    <a:pt x="0" y="1814500"/>
                  </a:lnTo>
                  <a:close/>
                </a:path>
              </a:pathLst>
            </a:custGeom>
            <a:solidFill>
              <a:srgbClr val="000000">
                <a:alpha val="0"/>
              </a:srgbClr>
            </a:solidFill>
          </p:spPr>
        </p:sp>
        <p:sp>
          <p:nvSpPr>
            <p:cNvPr name="TextBox 22" id="22"/>
            <p:cNvSpPr txBox="true"/>
            <p:nvPr/>
          </p:nvSpPr>
          <p:spPr>
            <a:xfrm>
              <a:off x="0" y="-171450"/>
              <a:ext cx="3883000" cy="1985950"/>
            </a:xfrm>
            <a:prstGeom prst="rect">
              <a:avLst/>
            </a:prstGeom>
          </p:spPr>
          <p:txBody>
            <a:bodyPr anchor="t" rtlCol="false" tIns="0" lIns="0" bIns="0" rIns="0"/>
            <a:lstStyle/>
            <a:p>
              <a:pPr algn="l">
                <a:lnSpc>
                  <a:spcPts val="4274"/>
                </a:lnSpc>
              </a:pPr>
              <a:r>
                <a:rPr lang="en-US" sz="2187">
                  <a:solidFill>
                    <a:srgbClr val="52586B"/>
                  </a:solidFill>
                  <a:latin typeface="Arimo"/>
                  <a:ea typeface="Arimo"/>
                  <a:cs typeface="Arimo"/>
                  <a:sym typeface="Arimo"/>
                </a:rPr>
                <a:t>Ideal for small, focused service components.</a:t>
              </a:r>
            </a:p>
          </p:txBody>
        </p:sp>
      </p:grpSp>
      <p:sp>
        <p:nvSpPr>
          <p:cNvPr name="Freeform 23" id="23" descr="preencoded.png"/>
          <p:cNvSpPr/>
          <p:nvPr/>
        </p:nvSpPr>
        <p:spPr>
          <a:xfrm flipH="false" flipV="false" rot="0">
            <a:off x="14383494" y="2106514"/>
            <a:ext cx="708720" cy="708720"/>
          </a:xfrm>
          <a:custGeom>
            <a:avLst/>
            <a:gdLst/>
            <a:ahLst/>
            <a:cxnLst/>
            <a:rect r="r" b="b" t="t" l="l"/>
            <a:pathLst>
              <a:path h="708720" w="708720">
                <a:moveTo>
                  <a:pt x="0" y="0"/>
                </a:moveTo>
                <a:lnTo>
                  <a:pt x="708720" y="0"/>
                </a:lnTo>
                <a:lnTo>
                  <a:pt x="708720" y="708720"/>
                </a:lnTo>
                <a:lnTo>
                  <a:pt x="0" y="708720"/>
                </a:lnTo>
                <a:lnTo>
                  <a:pt x="0" y="0"/>
                </a:lnTo>
                <a:close/>
              </a:path>
            </a:pathLst>
          </a:custGeom>
          <a:blipFill>
            <a:blip r:embed="rId7"/>
            <a:stretch>
              <a:fillRect l="0" t="0" r="0" b="0"/>
            </a:stretch>
          </a:blipFill>
        </p:spPr>
      </p:sp>
      <p:grpSp>
        <p:nvGrpSpPr>
          <p:cNvPr name="Group 24" id="24"/>
          <p:cNvGrpSpPr/>
          <p:nvPr/>
        </p:nvGrpSpPr>
        <p:grpSpPr>
          <a:xfrm rot="0">
            <a:off x="14383494" y="3098750"/>
            <a:ext cx="2912250" cy="442875"/>
            <a:chOff x="0" y="0"/>
            <a:chExt cx="3883000" cy="590500"/>
          </a:xfrm>
        </p:grpSpPr>
        <p:sp>
          <p:nvSpPr>
            <p:cNvPr name="Freeform 25" id="25"/>
            <p:cNvSpPr/>
            <p:nvPr/>
          </p:nvSpPr>
          <p:spPr>
            <a:xfrm flipH="false" flipV="false" rot="0">
              <a:off x="0" y="0"/>
              <a:ext cx="3883000" cy="590500"/>
            </a:xfrm>
            <a:custGeom>
              <a:avLst/>
              <a:gdLst/>
              <a:ahLst/>
              <a:cxnLst/>
              <a:rect r="r" b="b" t="t" l="l"/>
              <a:pathLst>
                <a:path h="590500" w="3883000">
                  <a:moveTo>
                    <a:pt x="0" y="0"/>
                  </a:moveTo>
                  <a:lnTo>
                    <a:pt x="3883000" y="0"/>
                  </a:lnTo>
                  <a:lnTo>
                    <a:pt x="3883000" y="590500"/>
                  </a:lnTo>
                  <a:lnTo>
                    <a:pt x="0" y="590500"/>
                  </a:lnTo>
                  <a:close/>
                </a:path>
              </a:pathLst>
            </a:custGeom>
            <a:solidFill>
              <a:srgbClr val="000000">
                <a:alpha val="0"/>
              </a:srgbClr>
            </a:solidFill>
          </p:spPr>
        </p:sp>
        <p:sp>
          <p:nvSpPr>
            <p:cNvPr name="TextBox 26" id="26"/>
            <p:cNvSpPr txBox="true"/>
            <p:nvPr/>
          </p:nvSpPr>
          <p:spPr>
            <a:xfrm>
              <a:off x="0" y="-104775"/>
              <a:ext cx="3883000" cy="695275"/>
            </a:xfrm>
            <a:prstGeom prst="rect">
              <a:avLst/>
            </a:prstGeom>
          </p:spPr>
          <p:txBody>
            <a:bodyPr anchor="t" rtlCol="false" tIns="0" lIns="0" bIns="0" rIns="0"/>
            <a:lstStyle/>
            <a:p>
              <a:pPr algn="l">
                <a:lnSpc>
                  <a:spcPts val="4125"/>
                </a:lnSpc>
              </a:pPr>
              <a:r>
                <a:rPr lang="en-US" sz="2750">
                  <a:solidFill>
                    <a:srgbClr val="52586B"/>
                  </a:solidFill>
                  <a:latin typeface="Arimo"/>
                  <a:ea typeface="Arimo"/>
                  <a:cs typeface="Arimo"/>
                  <a:sym typeface="Arimo"/>
                </a:rPr>
                <a:t>Internal Tools</a:t>
              </a:r>
            </a:p>
          </p:txBody>
        </p:sp>
      </p:grpSp>
      <p:grpSp>
        <p:nvGrpSpPr>
          <p:cNvPr name="Group 27" id="27"/>
          <p:cNvGrpSpPr/>
          <p:nvPr/>
        </p:nvGrpSpPr>
        <p:grpSpPr>
          <a:xfrm rot="0">
            <a:off x="14383494" y="3711774"/>
            <a:ext cx="2912250" cy="1360875"/>
            <a:chOff x="0" y="0"/>
            <a:chExt cx="3883000" cy="1814500"/>
          </a:xfrm>
        </p:grpSpPr>
        <p:sp>
          <p:nvSpPr>
            <p:cNvPr name="Freeform 28" id="28"/>
            <p:cNvSpPr/>
            <p:nvPr/>
          </p:nvSpPr>
          <p:spPr>
            <a:xfrm flipH="false" flipV="false" rot="0">
              <a:off x="0" y="0"/>
              <a:ext cx="3883000" cy="1814500"/>
            </a:xfrm>
            <a:custGeom>
              <a:avLst/>
              <a:gdLst/>
              <a:ahLst/>
              <a:cxnLst/>
              <a:rect r="r" b="b" t="t" l="l"/>
              <a:pathLst>
                <a:path h="1814500" w="3883000">
                  <a:moveTo>
                    <a:pt x="0" y="0"/>
                  </a:moveTo>
                  <a:lnTo>
                    <a:pt x="3883000" y="0"/>
                  </a:lnTo>
                  <a:lnTo>
                    <a:pt x="3883000" y="1814500"/>
                  </a:lnTo>
                  <a:lnTo>
                    <a:pt x="0" y="1814500"/>
                  </a:lnTo>
                  <a:close/>
                </a:path>
              </a:pathLst>
            </a:custGeom>
            <a:solidFill>
              <a:srgbClr val="000000">
                <a:alpha val="0"/>
              </a:srgbClr>
            </a:solidFill>
          </p:spPr>
        </p:sp>
        <p:sp>
          <p:nvSpPr>
            <p:cNvPr name="TextBox 29" id="29"/>
            <p:cNvSpPr txBox="true"/>
            <p:nvPr/>
          </p:nvSpPr>
          <p:spPr>
            <a:xfrm>
              <a:off x="0" y="-171450"/>
              <a:ext cx="3883000" cy="1985950"/>
            </a:xfrm>
            <a:prstGeom prst="rect">
              <a:avLst/>
            </a:prstGeom>
          </p:spPr>
          <p:txBody>
            <a:bodyPr anchor="t" rtlCol="false" tIns="0" lIns="0" bIns="0" rIns="0"/>
            <a:lstStyle/>
            <a:p>
              <a:pPr algn="l">
                <a:lnSpc>
                  <a:spcPts val="4274"/>
                </a:lnSpc>
              </a:pPr>
              <a:r>
                <a:rPr lang="en-US" sz="2187">
                  <a:solidFill>
                    <a:srgbClr val="52586B"/>
                  </a:solidFill>
                  <a:latin typeface="Arimo"/>
                  <a:ea typeface="Arimo"/>
                  <a:cs typeface="Arimo"/>
                  <a:sym typeface="Arimo"/>
                </a:rPr>
                <a:t>Build dashboards and admin interfaces efficiently.</a:t>
              </a:r>
            </a:p>
          </p:txBody>
        </p:sp>
      </p:grpSp>
      <p:sp>
        <p:nvSpPr>
          <p:cNvPr name="Freeform 30" id="30" descr="preencoded.png"/>
          <p:cNvSpPr/>
          <p:nvPr/>
        </p:nvSpPr>
        <p:spPr>
          <a:xfrm flipH="false" flipV="false" rot="0">
            <a:off x="7850237" y="6082605"/>
            <a:ext cx="708720" cy="708720"/>
          </a:xfrm>
          <a:custGeom>
            <a:avLst/>
            <a:gdLst/>
            <a:ahLst/>
            <a:cxnLst/>
            <a:rect r="r" b="b" t="t" l="l"/>
            <a:pathLst>
              <a:path h="708720" w="708720">
                <a:moveTo>
                  <a:pt x="0" y="0"/>
                </a:moveTo>
                <a:lnTo>
                  <a:pt x="708721" y="0"/>
                </a:lnTo>
                <a:lnTo>
                  <a:pt x="708721" y="708720"/>
                </a:lnTo>
                <a:lnTo>
                  <a:pt x="0" y="708720"/>
                </a:lnTo>
                <a:lnTo>
                  <a:pt x="0" y="0"/>
                </a:lnTo>
                <a:close/>
              </a:path>
            </a:pathLst>
          </a:custGeom>
          <a:blipFill>
            <a:blip r:embed="rId8"/>
            <a:stretch>
              <a:fillRect l="0" t="0" r="0" b="0"/>
            </a:stretch>
          </a:blipFill>
        </p:spPr>
      </p:sp>
      <p:grpSp>
        <p:nvGrpSpPr>
          <p:cNvPr name="Group 31" id="31"/>
          <p:cNvGrpSpPr/>
          <p:nvPr/>
        </p:nvGrpSpPr>
        <p:grpSpPr>
          <a:xfrm rot="0">
            <a:off x="7850237" y="7074842"/>
            <a:ext cx="2912250" cy="885750"/>
            <a:chOff x="0" y="0"/>
            <a:chExt cx="3883000" cy="1181000"/>
          </a:xfrm>
        </p:grpSpPr>
        <p:sp>
          <p:nvSpPr>
            <p:cNvPr name="Freeform 32" id="32"/>
            <p:cNvSpPr/>
            <p:nvPr/>
          </p:nvSpPr>
          <p:spPr>
            <a:xfrm flipH="false" flipV="false" rot="0">
              <a:off x="0" y="0"/>
              <a:ext cx="3883000" cy="1181000"/>
            </a:xfrm>
            <a:custGeom>
              <a:avLst/>
              <a:gdLst/>
              <a:ahLst/>
              <a:cxnLst/>
              <a:rect r="r" b="b" t="t" l="l"/>
              <a:pathLst>
                <a:path h="1181000" w="3883000">
                  <a:moveTo>
                    <a:pt x="0" y="0"/>
                  </a:moveTo>
                  <a:lnTo>
                    <a:pt x="3883000" y="0"/>
                  </a:lnTo>
                  <a:lnTo>
                    <a:pt x="3883000" y="1181000"/>
                  </a:lnTo>
                  <a:lnTo>
                    <a:pt x="0" y="1181000"/>
                  </a:lnTo>
                  <a:close/>
                </a:path>
              </a:pathLst>
            </a:custGeom>
            <a:solidFill>
              <a:srgbClr val="000000">
                <a:alpha val="0"/>
              </a:srgbClr>
            </a:solidFill>
          </p:spPr>
        </p:sp>
        <p:sp>
          <p:nvSpPr>
            <p:cNvPr name="TextBox 33" id="33"/>
            <p:cNvSpPr txBox="true"/>
            <p:nvPr/>
          </p:nvSpPr>
          <p:spPr>
            <a:xfrm>
              <a:off x="0" y="-104775"/>
              <a:ext cx="3883000" cy="1285775"/>
            </a:xfrm>
            <a:prstGeom prst="rect">
              <a:avLst/>
            </a:prstGeom>
          </p:spPr>
          <p:txBody>
            <a:bodyPr anchor="t" rtlCol="false" tIns="0" lIns="0" bIns="0" rIns="0"/>
            <a:lstStyle/>
            <a:p>
              <a:pPr algn="l">
                <a:lnSpc>
                  <a:spcPts val="4125"/>
                </a:lnSpc>
              </a:pPr>
              <a:r>
                <a:rPr lang="en-US" sz="2750">
                  <a:solidFill>
                    <a:srgbClr val="52586B"/>
                  </a:solidFill>
                  <a:latin typeface="Arimo"/>
                  <a:ea typeface="Arimo"/>
                  <a:cs typeface="Arimo"/>
                  <a:sym typeface="Arimo"/>
                </a:rPr>
                <a:t>Lightweight Backends</a:t>
              </a:r>
            </a:p>
          </p:txBody>
        </p:sp>
      </p:grpSp>
      <p:grpSp>
        <p:nvGrpSpPr>
          <p:cNvPr name="Group 34" id="34"/>
          <p:cNvGrpSpPr/>
          <p:nvPr/>
        </p:nvGrpSpPr>
        <p:grpSpPr>
          <a:xfrm rot="0">
            <a:off x="7850237" y="8130779"/>
            <a:ext cx="2912250" cy="1360875"/>
            <a:chOff x="0" y="0"/>
            <a:chExt cx="3883000" cy="1814500"/>
          </a:xfrm>
        </p:grpSpPr>
        <p:sp>
          <p:nvSpPr>
            <p:cNvPr name="Freeform 35" id="35"/>
            <p:cNvSpPr/>
            <p:nvPr/>
          </p:nvSpPr>
          <p:spPr>
            <a:xfrm flipH="false" flipV="false" rot="0">
              <a:off x="0" y="0"/>
              <a:ext cx="3883000" cy="1814500"/>
            </a:xfrm>
            <a:custGeom>
              <a:avLst/>
              <a:gdLst/>
              <a:ahLst/>
              <a:cxnLst/>
              <a:rect r="r" b="b" t="t" l="l"/>
              <a:pathLst>
                <a:path h="1814500" w="3883000">
                  <a:moveTo>
                    <a:pt x="0" y="0"/>
                  </a:moveTo>
                  <a:lnTo>
                    <a:pt x="3883000" y="0"/>
                  </a:lnTo>
                  <a:lnTo>
                    <a:pt x="3883000" y="1814500"/>
                  </a:lnTo>
                  <a:lnTo>
                    <a:pt x="0" y="1814500"/>
                  </a:lnTo>
                  <a:close/>
                </a:path>
              </a:pathLst>
            </a:custGeom>
            <a:solidFill>
              <a:srgbClr val="000000">
                <a:alpha val="0"/>
              </a:srgbClr>
            </a:solidFill>
          </p:spPr>
        </p:sp>
        <p:sp>
          <p:nvSpPr>
            <p:cNvPr name="TextBox 36" id="36"/>
            <p:cNvSpPr txBox="true"/>
            <p:nvPr/>
          </p:nvSpPr>
          <p:spPr>
            <a:xfrm>
              <a:off x="0" y="-171450"/>
              <a:ext cx="3883000" cy="1985950"/>
            </a:xfrm>
            <a:prstGeom prst="rect">
              <a:avLst/>
            </a:prstGeom>
          </p:spPr>
          <p:txBody>
            <a:bodyPr anchor="t" rtlCol="false" tIns="0" lIns="0" bIns="0" rIns="0"/>
            <a:lstStyle/>
            <a:p>
              <a:pPr algn="l">
                <a:lnSpc>
                  <a:spcPts val="4274"/>
                </a:lnSpc>
              </a:pPr>
              <a:r>
                <a:rPr lang="en-US" sz="2187">
                  <a:solidFill>
                    <a:srgbClr val="52586B"/>
                  </a:solidFill>
                  <a:latin typeface="Arimo"/>
                  <a:ea typeface="Arimo"/>
                  <a:cs typeface="Arimo"/>
                  <a:sym typeface="Arimo"/>
                </a:rPr>
                <a:t>Excellent for mobile or web app backends needing simplicity.</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grpSp>
        <p:nvGrpSpPr>
          <p:cNvPr name="Group 5" id="5"/>
          <p:cNvGrpSpPr/>
          <p:nvPr/>
        </p:nvGrpSpPr>
        <p:grpSpPr>
          <a:xfrm rot="0">
            <a:off x="992238" y="2927002"/>
            <a:ext cx="11253000" cy="886125"/>
            <a:chOff x="0" y="0"/>
            <a:chExt cx="15004000" cy="1181500"/>
          </a:xfrm>
        </p:grpSpPr>
        <p:sp>
          <p:nvSpPr>
            <p:cNvPr name="Freeform 6" id="6"/>
            <p:cNvSpPr/>
            <p:nvPr/>
          </p:nvSpPr>
          <p:spPr>
            <a:xfrm flipH="false" flipV="false" rot="0">
              <a:off x="0" y="0"/>
              <a:ext cx="15004000" cy="1181500"/>
            </a:xfrm>
            <a:custGeom>
              <a:avLst/>
              <a:gdLst/>
              <a:ahLst/>
              <a:cxnLst/>
              <a:rect r="r" b="b" t="t" l="l"/>
              <a:pathLst>
                <a:path h="1181500" w="15004000">
                  <a:moveTo>
                    <a:pt x="0" y="0"/>
                  </a:moveTo>
                  <a:lnTo>
                    <a:pt x="15004000" y="0"/>
                  </a:lnTo>
                  <a:lnTo>
                    <a:pt x="15004000" y="1181500"/>
                  </a:lnTo>
                  <a:lnTo>
                    <a:pt x="0" y="1181500"/>
                  </a:lnTo>
                  <a:close/>
                </a:path>
              </a:pathLst>
            </a:custGeom>
            <a:solidFill>
              <a:srgbClr val="000000">
                <a:alpha val="0"/>
              </a:srgbClr>
            </a:solidFill>
          </p:spPr>
        </p:sp>
        <p:sp>
          <p:nvSpPr>
            <p:cNvPr name="TextBox 7" id="7"/>
            <p:cNvSpPr txBox="true"/>
            <p:nvPr/>
          </p:nvSpPr>
          <p:spPr>
            <a:xfrm>
              <a:off x="0" y="-190500"/>
              <a:ext cx="15004000" cy="1372000"/>
            </a:xfrm>
            <a:prstGeom prst="rect">
              <a:avLst/>
            </a:prstGeom>
          </p:spPr>
          <p:txBody>
            <a:bodyPr anchor="t" rtlCol="false" tIns="0" lIns="0" bIns="0" rIns="0"/>
            <a:lstStyle/>
            <a:p>
              <a:pPr algn="l">
                <a:lnSpc>
                  <a:spcPts val="8324"/>
                </a:lnSpc>
              </a:pPr>
              <a:r>
                <a:rPr lang="en-US" sz="5562">
                  <a:solidFill>
                    <a:srgbClr val="373B48"/>
                  </a:solidFill>
                  <a:latin typeface="Arimo"/>
                  <a:ea typeface="Arimo"/>
                  <a:cs typeface="Arimo"/>
                  <a:sym typeface="Arimo"/>
                </a:rPr>
                <a:t>Pros, Cons &amp; Learning Resources</a:t>
              </a:r>
            </a:p>
          </p:txBody>
        </p:sp>
      </p:grpSp>
      <p:grpSp>
        <p:nvGrpSpPr>
          <p:cNvPr name="Group 8" id="8"/>
          <p:cNvGrpSpPr/>
          <p:nvPr/>
        </p:nvGrpSpPr>
        <p:grpSpPr>
          <a:xfrm rot="0">
            <a:off x="992238" y="4521696"/>
            <a:ext cx="3544125" cy="442875"/>
            <a:chOff x="0" y="0"/>
            <a:chExt cx="4725500" cy="590500"/>
          </a:xfrm>
        </p:grpSpPr>
        <p:sp>
          <p:nvSpPr>
            <p:cNvPr name="Freeform 9" id="9"/>
            <p:cNvSpPr/>
            <p:nvPr/>
          </p:nvSpPr>
          <p:spPr>
            <a:xfrm flipH="false" flipV="false" rot="0">
              <a:off x="0" y="0"/>
              <a:ext cx="4725500" cy="590500"/>
            </a:xfrm>
            <a:custGeom>
              <a:avLst/>
              <a:gdLst/>
              <a:ahLst/>
              <a:cxnLst/>
              <a:rect r="r" b="b" t="t" l="l"/>
              <a:pathLst>
                <a:path h="590500" w="4725500">
                  <a:moveTo>
                    <a:pt x="0" y="0"/>
                  </a:moveTo>
                  <a:lnTo>
                    <a:pt x="4725500" y="0"/>
                  </a:lnTo>
                  <a:lnTo>
                    <a:pt x="4725500" y="590500"/>
                  </a:lnTo>
                  <a:lnTo>
                    <a:pt x="0" y="590500"/>
                  </a:lnTo>
                  <a:close/>
                </a:path>
              </a:pathLst>
            </a:custGeom>
            <a:solidFill>
              <a:srgbClr val="000000">
                <a:alpha val="0"/>
              </a:srgbClr>
            </a:solidFill>
          </p:spPr>
        </p:sp>
        <p:sp>
          <p:nvSpPr>
            <p:cNvPr name="TextBox 10" id="10"/>
            <p:cNvSpPr txBox="true"/>
            <p:nvPr/>
          </p:nvSpPr>
          <p:spPr>
            <a:xfrm>
              <a:off x="0" y="-104775"/>
              <a:ext cx="4725500" cy="695275"/>
            </a:xfrm>
            <a:prstGeom prst="rect">
              <a:avLst/>
            </a:prstGeom>
          </p:spPr>
          <p:txBody>
            <a:bodyPr anchor="t" rtlCol="false" tIns="0" lIns="0" bIns="0" rIns="0"/>
            <a:lstStyle/>
            <a:p>
              <a:pPr algn="l">
                <a:lnSpc>
                  <a:spcPts val="4125"/>
                </a:lnSpc>
              </a:pPr>
              <a:r>
                <a:rPr lang="en-US" sz="2750">
                  <a:solidFill>
                    <a:srgbClr val="373B48"/>
                  </a:solidFill>
                  <a:latin typeface="Arimo"/>
                  <a:ea typeface="Arimo"/>
                  <a:cs typeface="Arimo"/>
                  <a:sym typeface="Arimo"/>
                </a:rPr>
                <a:t>Pros</a:t>
              </a:r>
            </a:p>
          </p:txBody>
        </p:sp>
      </p:grpSp>
      <p:grpSp>
        <p:nvGrpSpPr>
          <p:cNvPr name="Group 11" id="11"/>
          <p:cNvGrpSpPr/>
          <p:nvPr/>
        </p:nvGrpSpPr>
        <p:grpSpPr>
          <a:xfrm rot="0">
            <a:off x="992238" y="5248126"/>
            <a:ext cx="4972500" cy="907125"/>
            <a:chOff x="0" y="0"/>
            <a:chExt cx="6630000" cy="1209500"/>
          </a:xfrm>
        </p:grpSpPr>
        <p:sp>
          <p:nvSpPr>
            <p:cNvPr name="Freeform 12" id="12"/>
            <p:cNvSpPr/>
            <p:nvPr/>
          </p:nvSpPr>
          <p:spPr>
            <a:xfrm flipH="false" flipV="false" rot="0">
              <a:off x="0" y="0"/>
              <a:ext cx="6630000" cy="1209500"/>
            </a:xfrm>
            <a:custGeom>
              <a:avLst/>
              <a:gdLst/>
              <a:ahLst/>
              <a:cxnLst/>
              <a:rect r="r" b="b" t="t" l="l"/>
              <a:pathLst>
                <a:path h="1209500" w="6630000">
                  <a:moveTo>
                    <a:pt x="0" y="0"/>
                  </a:moveTo>
                  <a:lnTo>
                    <a:pt x="6630000" y="0"/>
                  </a:lnTo>
                  <a:lnTo>
                    <a:pt x="6630000" y="1209500"/>
                  </a:lnTo>
                  <a:lnTo>
                    <a:pt x="0" y="1209500"/>
                  </a:lnTo>
                  <a:close/>
                </a:path>
              </a:pathLst>
            </a:custGeom>
            <a:solidFill>
              <a:srgbClr val="000000">
                <a:alpha val="0"/>
              </a:srgbClr>
            </a:solidFill>
          </p:spPr>
        </p:sp>
        <p:sp>
          <p:nvSpPr>
            <p:cNvPr name="TextBox 13" id="13"/>
            <p:cNvSpPr txBox="true"/>
            <p:nvPr/>
          </p:nvSpPr>
          <p:spPr>
            <a:xfrm>
              <a:off x="0" y="-171450"/>
              <a:ext cx="6630000" cy="1380950"/>
            </a:xfrm>
            <a:prstGeom prst="rect">
              <a:avLst/>
            </a:prstGeom>
          </p:spPr>
          <p:txBody>
            <a:bodyPr anchor="t" rtlCol="false" tIns="0" lIns="0" bIns="0" rIns="0"/>
            <a:lstStyle/>
            <a:p>
              <a:pPr algn="l" marL="329902" indent="-164951" lvl="1">
                <a:lnSpc>
                  <a:spcPts val="4274"/>
                </a:lnSpc>
                <a:buFont typeface="Arial"/>
                <a:buChar char="•"/>
              </a:pPr>
              <a:r>
                <a:rPr lang="en-US" sz="2187">
                  <a:solidFill>
                    <a:srgbClr val="52586B"/>
                  </a:solidFill>
                  <a:latin typeface="Arimo"/>
                  <a:ea typeface="Arimo"/>
                  <a:cs typeface="Arimo"/>
                  <a:sym typeface="Arimo"/>
                </a:rPr>
                <a:t>Lightweight and modular architecture</a:t>
              </a:r>
            </a:p>
          </p:txBody>
        </p:sp>
      </p:grpSp>
      <p:grpSp>
        <p:nvGrpSpPr>
          <p:cNvPr name="Group 14" id="14"/>
          <p:cNvGrpSpPr/>
          <p:nvPr/>
        </p:nvGrpSpPr>
        <p:grpSpPr>
          <a:xfrm rot="0">
            <a:off x="992238" y="6254502"/>
            <a:ext cx="4972500" cy="907125"/>
            <a:chOff x="0" y="0"/>
            <a:chExt cx="6630000" cy="1209500"/>
          </a:xfrm>
        </p:grpSpPr>
        <p:sp>
          <p:nvSpPr>
            <p:cNvPr name="Freeform 15" id="15"/>
            <p:cNvSpPr/>
            <p:nvPr/>
          </p:nvSpPr>
          <p:spPr>
            <a:xfrm flipH="false" flipV="false" rot="0">
              <a:off x="0" y="0"/>
              <a:ext cx="6630000" cy="1209500"/>
            </a:xfrm>
            <a:custGeom>
              <a:avLst/>
              <a:gdLst/>
              <a:ahLst/>
              <a:cxnLst/>
              <a:rect r="r" b="b" t="t" l="l"/>
              <a:pathLst>
                <a:path h="1209500" w="6630000">
                  <a:moveTo>
                    <a:pt x="0" y="0"/>
                  </a:moveTo>
                  <a:lnTo>
                    <a:pt x="6630000" y="0"/>
                  </a:lnTo>
                  <a:lnTo>
                    <a:pt x="6630000" y="1209500"/>
                  </a:lnTo>
                  <a:lnTo>
                    <a:pt x="0" y="1209500"/>
                  </a:lnTo>
                  <a:close/>
                </a:path>
              </a:pathLst>
            </a:custGeom>
            <a:solidFill>
              <a:srgbClr val="000000">
                <a:alpha val="0"/>
              </a:srgbClr>
            </a:solidFill>
          </p:spPr>
        </p:sp>
        <p:sp>
          <p:nvSpPr>
            <p:cNvPr name="TextBox 16" id="16"/>
            <p:cNvSpPr txBox="true"/>
            <p:nvPr/>
          </p:nvSpPr>
          <p:spPr>
            <a:xfrm>
              <a:off x="0" y="-171450"/>
              <a:ext cx="6630000" cy="1380950"/>
            </a:xfrm>
            <a:prstGeom prst="rect">
              <a:avLst/>
            </a:prstGeom>
          </p:spPr>
          <p:txBody>
            <a:bodyPr anchor="t" rtlCol="false" tIns="0" lIns="0" bIns="0" rIns="0"/>
            <a:lstStyle/>
            <a:p>
              <a:pPr algn="l" marL="329902" indent="-164951" lvl="1">
                <a:lnSpc>
                  <a:spcPts val="4274"/>
                </a:lnSpc>
                <a:buFont typeface="Arial"/>
                <a:buChar char="•"/>
              </a:pPr>
              <a:r>
                <a:rPr lang="en-US" sz="2187">
                  <a:solidFill>
                    <a:srgbClr val="52586B"/>
                  </a:solidFill>
                  <a:latin typeface="Arimo"/>
                  <a:ea typeface="Arimo"/>
                  <a:cs typeface="Arimo"/>
                  <a:sym typeface="Arimo"/>
                </a:rPr>
                <a:t>Thriving community with rich extensions</a:t>
              </a:r>
            </a:p>
          </p:txBody>
        </p:sp>
      </p:grpSp>
      <p:grpSp>
        <p:nvGrpSpPr>
          <p:cNvPr name="Group 17" id="17"/>
          <p:cNvGrpSpPr/>
          <p:nvPr/>
        </p:nvGrpSpPr>
        <p:grpSpPr>
          <a:xfrm rot="0">
            <a:off x="6666160" y="4521696"/>
            <a:ext cx="3544125" cy="442875"/>
            <a:chOff x="0" y="0"/>
            <a:chExt cx="4725500" cy="590500"/>
          </a:xfrm>
        </p:grpSpPr>
        <p:sp>
          <p:nvSpPr>
            <p:cNvPr name="Freeform 18" id="18"/>
            <p:cNvSpPr/>
            <p:nvPr/>
          </p:nvSpPr>
          <p:spPr>
            <a:xfrm flipH="false" flipV="false" rot="0">
              <a:off x="0" y="0"/>
              <a:ext cx="4725500" cy="590500"/>
            </a:xfrm>
            <a:custGeom>
              <a:avLst/>
              <a:gdLst/>
              <a:ahLst/>
              <a:cxnLst/>
              <a:rect r="r" b="b" t="t" l="l"/>
              <a:pathLst>
                <a:path h="590500" w="4725500">
                  <a:moveTo>
                    <a:pt x="0" y="0"/>
                  </a:moveTo>
                  <a:lnTo>
                    <a:pt x="4725500" y="0"/>
                  </a:lnTo>
                  <a:lnTo>
                    <a:pt x="4725500" y="590500"/>
                  </a:lnTo>
                  <a:lnTo>
                    <a:pt x="0" y="590500"/>
                  </a:lnTo>
                  <a:close/>
                </a:path>
              </a:pathLst>
            </a:custGeom>
            <a:solidFill>
              <a:srgbClr val="000000">
                <a:alpha val="0"/>
              </a:srgbClr>
            </a:solidFill>
          </p:spPr>
        </p:sp>
        <p:sp>
          <p:nvSpPr>
            <p:cNvPr name="TextBox 19" id="19"/>
            <p:cNvSpPr txBox="true"/>
            <p:nvPr/>
          </p:nvSpPr>
          <p:spPr>
            <a:xfrm>
              <a:off x="0" y="-104775"/>
              <a:ext cx="4725500" cy="695275"/>
            </a:xfrm>
            <a:prstGeom prst="rect">
              <a:avLst/>
            </a:prstGeom>
          </p:spPr>
          <p:txBody>
            <a:bodyPr anchor="t" rtlCol="false" tIns="0" lIns="0" bIns="0" rIns="0"/>
            <a:lstStyle/>
            <a:p>
              <a:pPr algn="l">
                <a:lnSpc>
                  <a:spcPts val="4125"/>
                </a:lnSpc>
              </a:pPr>
              <a:r>
                <a:rPr lang="en-US" sz="2750">
                  <a:solidFill>
                    <a:srgbClr val="373B48"/>
                  </a:solidFill>
                  <a:latin typeface="Arimo"/>
                  <a:ea typeface="Arimo"/>
                  <a:cs typeface="Arimo"/>
                  <a:sym typeface="Arimo"/>
                </a:rPr>
                <a:t>Cons</a:t>
              </a:r>
            </a:p>
          </p:txBody>
        </p:sp>
      </p:grpSp>
      <p:grpSp>
        <p:nvGrpSpPr>
          <p:cNvPr name="Group 20" id="20"/>
          <p:cNvGrpSpPr/>
          <p:nvPr/>
        </p:nvGrpSpPr>
        <p:grpSpPr>
          <a:xfrm rot="0">
            <a:off x="6666160" y="5248126"/>
            <a:ext cx="4972500" cy="907125"/>
            <a:chOff x="0" y="0"/>
            <a:chExt cx="6630000" cy="1209500"/>
          </a:xfrm>
        </p:grpSpPr>
        <p:sp>
          <p:nvSpPr>
            <p:cNvPr name="Freeform 21" id="21"/>
            <p:cNvSpPr/>
            <p:nvPr/>
          </p:nvSpPr>
          <p:spPr>
            <a:xfrm flipH="false" flipV="false" rot="0">
              <a:off x="0" y="0"/>
              <a:ext cx="6630000" cy="1209500"/>
            </a:xfrm>
            <a:custGeom>
              <a:avLst/>
              <a:gdLst/>
              <a:ahLst/>
              <a:cxnLst/>
              <a:rect r="r" b="b" t="t" l="l"/>
              <a:pathLst>
                <a:path h="1209500" w="6630000">
                  <a:moveTo>
                    <a:pt x="0" y="0"/>
                  </a:moveTo>
                  <a:lnTo>
                    <a:pt x="6630000" y="0"/>
                  </a:lnTo>
                  <a:lnTo>
                    <a:pt x="6630000" y="1209500"/>
                  </a:lnTo>
                  <a:lnTo>
                    <a:pt x="0" y="1209500"/>
                  </a:lnTo>
                  <a:close/>
                </a:path>
              </a:pathLst>
            </a:custGeom>
            <a:solidFill>
              <a:srgbClr val="000000">
                <a:alpha val="0"/>
              </a:srgbClr>
            </a:solidFill>
          </p:spPr>
        </p:sp>
        <p:sp>
          <p:nvSpPr>
            <p:cNvPr name="TextBox 22" id="22"/>
            <p:cNvSpPr txBox="true"/>
            <p:nvPr/>
          </p:nvSpPr>
          <p:spPr>
            <a:xfrm>
              <a:off x="0" y="-171450"/>
              <a:ext cx="6630000" cy="1380950"/>
            </a:xfrm>
            <a:prstGeom prst="rect">
              <a:avLst/>
            </a:prstGeom>
          </p:spPr>
          <p:txBody>
            <a:bodyPr anchor="t" rtlCol="false" tIns="0" lIns="0" bIns="0" rIns="0"/>
            <a:lstStyle/>
            <a:p>
              <a:pPr algn="l" marL="329902" indent="-164951" lvl="1">
                <a:lnSpc>
                  <a:spcPts val="4274"/>
                </a:lnSpc>
                <a:buFont typeface="Arial"/>
                <a:buChar char="•"/>
              </a:pPr>
              <a:r>
                <a:rPr lang="en-US" sz="2187">
                  <a:solidFill>
                    <a:srgbClr val="52586B"/>
                  </a:solidFill>
                  <a:latin typeface="Arimo"/>
                  <a:ea typeface="Arimo"/>
                  <a:cs typeface="Arimo"/>
                  <a:sym typeface="Arimo"/>
                </a:rPr>
                <a:t>Less suited for large monolithic projects</a:t>
              </a:r>
            </a:p>
          </p:txBody>
        </p:sp>
      </p:grpSp>
      <p:grpSp>
        <p:nvGrpSpPr>
          <p:cNvPr name="Group 23" id="23"/>
          <p:cNvGrpSpPr/>
          <p:nvPr/>
        </p:nvGrpSpPr>
        <p:grpSpPr>
          <a:xfrm rot="0">
            <a:off x="6666160" y="6254502"/>
            <a:ext cx="4972500" cy="907125"/>
            <a:chOff x="0" y="0"/>
            <a:chExt cx="6630000" cy="1209500"/>
          </a:xfrm>
        </p:grpSpPr>
        <p:sp>
          <p:nvSpPr>
            <p:cNvPr name="Freeform 24" id="24"/>
            <p:cNvSpPr/>
            <p:nvPr/>
          </p:nvSpPr>
          <p:spPr>
            <a:xfrm flipH="false" flipV="false" rot="0">
              <a:off x="0" y="0"/>
              <a:ext cx="6630000" cy="1209500"/>
            </a:xfrm>
            <a:custGeom>
              <a:avLst/>
              <a:gdLst/>
              <a:ahLst/>
              <a:cxnLst/>
              <a:rect r="r" b="b" t="t" l="l"/>
              <a:pathLst>
                <a:path h="1209500" w="6630000">
                  <a:moveTo>
                    <a:pt x="0" y="0"/>
                  </a:moveTo>
                  <a:lnTo>
                    <a:pt x="6630000" y="0"/>
                  </a:lnTo>
                  <a:lnTo>
                    <a:pt x="6630000" y="1209500"/>
                  </a:lnTo>
                  <a:lnTo>
                    <a:pt x="0" y="1209500"/>
                  </a:lnTo>
                  <a:close/>
                </a:path>
              </a:pathLst>
            </a:custGeom>
            <a:solidFill>
              <a:srgbClr val="000000">
                <a:alpha val="0"/>
              </a:srgbClr>
            </a:solidFill>
          </p:spPr>
        </p:sp>
        <p:sp>
          <p:nvSpPr>
            <p:cNvPr name="TextBox 25" id="25"/>
            <p:cNvSpPr txBox="true"/>
            <p:nvPr/>
          </p:nvSpPr>
          <p:spPr>
            <a:xfrm>
              <a:off x="0" y="-171450"/>
              <a:ext cx="6630000" cy="1380950"/>
            </a:xfrm>
            <a:prstGeom prst="rect">
              <a:avLst/>
            </a:prstGeom>
          </p:spPr>
          <p:txBody>
            <a:bodyPr anchor="t" rtlCol="false" tIns="0" lIns="0" bIns="0" rIns="0"/>
            <a:lstStyle/>
            <a:p>
              <a:pPr algn="l" marL="329902" indent="-164951" lvl="1">
                <a:lnSpc>
                  <a:spcPts val="4274"/>
                </a:lnSpc>
                <a:buFont typeface="Arial"/>
                <a:buChar char="•"/>
              </a:pPr>
              <a:r>
                <a:rPr lang="en-US" sz="2187">
                  <a:solidFill>
                    <a:srgbClr val="52586B"/>
                  </a:solidFill>
                  <a:latin typeface="Arimo"/>
                  <a:ea typeface="Arimo"/>
                  <a:cs typeface="Arimo"/>
                  <a:sym typeface="Arimo"/>
                </a:rPr>
                <a:t>Requires more setup versus Django for big apps</a:t>
              </a:r>
            </a:p>
          </p:txBody>
        </p:sp>
      </p:grpSp>
      <p:grpSp>
        <p:nvGrpSpPr>
          <p:cNvPr name="Group 26" id="26"/>
          <p:cNvGrpSpPr/>
          <p:nvPr/>
        </p:nvGrpSpPr>
        <p:grpSpPr>
          <a:xfrm rot="0">
            <a:off x="12340084" y="4521696"/>
            <a:ext cx="3544125" cy="442875"/>
            <a:chOff x="0" y="0"/>
            <a:chExt cx="4725500" cy="590500"/>
          </a:xfrm>
        </p:grpSpPr>
        <p:sp>
          <p:nvSpPr>
            <p:cNvPr name="Freeform 27" id="27"/>
            <p:cNvSpPr/>
            <p:nvPr/>
          </p:nvSpPr>
          <p:spPr>
            <a:xfrm flipH="false" flipV="false" rot="0">
              <a:off x="0" y="0"/>
              <a:ext cx="4725500" cy="590500"/>
            </a:xfrm>
            <a:custGeom>
              <a:avLst/>
              <a:gdLst/>
              <a:ahLst/>
              <a:cxnLst/>
              <a:rect r="r" b="b" t="t" l="l"/>
              <a:pathLst>
                <a:path h="590500" w="4725500">
                  <a:moveTo>
                    <a:pt x="0" y="0"/>
                  </a:moveTo>
                  <a:lnTo>
                    <a:pt x="4725500" y="0"/>
                  </a:lnTo>
                  <a:lnTo>
                    <a:pt x="4725500" y="590500"/>
                  </a:lnTo>
                  <a:lnTo>
                    <a:pt x="0" y="590500"/>
                  </a:lnTo>
                  <a:close/>
                </a:path>
              </a:pathLst>
            </a:custGeom>
            <a:solidFill>
              <a:srgbClr val="000000">
                <a:alpha val="0"/>
              </a:srgbClr>
            </a:solidFill>
          </p:spPr>
        </p:sp>
        <p:sp>
          <p:nvSpPr>
            <p:cNvPr name="TextBox 28" id="28"/>
            <p:cNvSpPr txBox="true"/>
            <p:nvPr/>
          </p:nvSpPr>
          <p:spPr>
            <a:xfrm>
              <a:off x="0" y="-104775"/>
              <a:ext cx="4725500" cy="695275"/>
            </a:xfrm>
            <a:prstGeom prst="rect">
              <a:avLst/>
            </a:prstGeom>
          </p:spPr>
          <p:txBody>
            <a:bodyPr anchor="t" rtlCol="false" tIns="0" lIns="0" bIns="0" rIns="0"/>
            <a:lstStyle/>
            <a:p>
              <a:pPr algn="l">
                <a:lnSpc>
                  <a:spcPts val="4125"/>
                </a:lnSpc>
              </a:pPr>
              <a:r>
                <a:rPr lang="en-US" sz="2750">
                  <a:solidFill>
                    <a:srgbClr val="373B48"/>
                  </a:solidFill>
                  <a:latin typeface="Arimo"/>
                  <a:ea typeface="Arimo"/>
                  <a:cs typeface="Arimo"/>
                  <a:sym typeface="Arimo"/>
                </a:rPr>
                <a:t>Resources</a:t>
              </a:r>
            </a:p>
          </p:txBody>
        </p:sp>
      </p:grpSp>
      <p:grpSp>
        <p:nvGrpSpPr>
          <p:cNvPr name="Group 29" id="29"/>
          <p:cNvGrpSpPr/>
          <p:nvPr/>
        </p:nvGrpSpPr>
        <p:grpSpPr>
          <a:xfrm rot="0">
            <a:off x="12340084" y="5248126"/>
            <a:ext cx="4972500" cy="453750"/>
            <a:chOff x="0" y="0"/>
            <a:chExt cx="6630000" cy="605000"/>
          </a:xfrm>
        </p:grpSpPr>
        <p:sp>
          <p:nvSpPr>
            <p:cNvPr name="Freeform 30" id="30"/>
            <p:cNvSpPr/>
            <p:nvPr/>
          </p:nvSpPr>
          <p:spPr>
            <a:xfrm flipH="false" flipV="false" rot="0">
              <a:off x="0" y="0"/>
              <a:ext cx="6630000" cy="605000"/>
            </a:xfrm>
            <a:custGeom>
              <a:avLst/>
              <a:gdLst/>
              <a:ahLst/>
              <a:cxnLst/>
              <a:rect r="r" b="b" t="t" l="l"/>
              <a:pathLst>
                <a:path h="605000" w="6630000">
                  <a:moveTo>
                    <a:pt x="0" y="0"/>
                  </a:moveTo>
                  <a:lnTo>
                    <a:pt x="6630000" y="0"/>
                  </a:lnTo>
                  <a:lnTo>
                    <a:pt x="6630000" y="605000"/>
                  </a:lnTo>
                  <a:lnTo>
                    <a:pt x="0" y="605000"/>
                  </a:lnTo>
                  <a:close/>
                </a:path>
              </a:pathLst>
            </a:custGeom>
            <a:solidFill>
              <a:srgbClr val="000000">
                <a:alpha val="0"/>
              </a:srgbClr>
            </a:solidFill>
          </p:spPr>
        </p:sp>
        <p:sp>
          <p:nvSpPr>
            <p:cNvPr name="TextBox 31" id="31"/>
            <p:cNvSpPr txBox="true"/>
            <p:nvPr/>
          </p:nvSpPr>
          <p:spPr>
            <a:xfrm>
              <a:off x="0" y="-171450"/>
              <a:ext cx="6630000" cy="776450"/>
            </a:xfrm>
            <a:prstGeom prst="rect">
              <a:avLst/>
            </a:prstGeom>
          </p:spPr>
          <p:txBody>
            <a:bodyPr anchor="t" rtlCol="false" tIns="0" lIns="0" bIns="0" rIns="0"/>
            <a:lstStyle/>
            <a:p>
              <a:pPr algn="l" marL="329902" indent="-164951" lvl="1">
                <a:lnSpc>
                  <a:spcPts val="4274"/>
                </a:lnSpc>
                <a:buFont typeface="Arial"/>
                <a:buChar char="•"/>
              </a:pPr>
              <a:r>
                <a:rPr lang="en-US" sz="2187" u="sng">
                  <a:solidFill>
                    <a:srgbClr val="0563C1"/>
                  </a:solidFill>
                  <a:latin typeface="Arimo"/>
                  <a:ea typeface="Arimo"/>
                  <a:cs typeface="Arimo"/>
                  <a:sym typeface="Arimo"/>
                  <a:hlinkClick r:id="rId4" tooltip="https://flask.palletsprojects.com/"/>
                </a:rPr>
                <a:t>Official Flask Documentation</a:t>
              </a:r>
            </a:p>
          </p:txBody>
        </p:sp>
      </p:grpSp>
      <p:grpSp>
        <p:nvGrpSpPr>
          <p:cNvPr name="Group 32" id="32"/>
          <p:cNvGrpSpPr/>
          <p:nvPr/>
        </p:nvGrpSpPr>
        <p:grpSpPr>
          <a:xfrm rot="0">
            <a:off x="12340084" y="5800874"/>
            <a:ext cx="4972500" cy="907125"/>
            <a:chOff x="0" y="0"/>
            <a:chExt cx="6630000" cy="1209500"/>
          </a:xfrm>
        </p:grpSpPr>
        <p:sp>
          <p:nvSpPr>
            <p:cNvPr name="Freeform 33" id="33"/>
            <p:cNvSpPr/>
            <p:nvPr/>
          </p:nvSpPr>
          <p:spPr>
            <a:xfrm flipH="false" flipV="false" rot="0">
              <a:off x="0" y="0"/>
              <a:ext cx="6630000" cy="1209500"/>
            </a:xfrm>
            <a:custGeom>
              <a:avLst/>
              <a:gdLst/>
              <a:ahLst/>
              <a:cxnLst/>
              <a:rect r="r" b="b" t="t" l="l"/>
              <a:pathLst>
                <a:path h="1209500" w="6630000">
                  <a:moveTo>
                    <a:pt x="0" y="0"/>
                  </a:moveTo>
                  <a:lnTo>
                    <a:pt x="6630000" y="0"/>
                  </a:lnTo>
                  <a:lnTo>
                    <a:pt x="6630000" y="1209500"/>
                  </a:lnTo>
                  <a:lnTo>
                    <a:pt x="0" y="1209500"/>
                  </a:lnTo>
                  <a:close/>
                </a:path>
              </a:pathLst>
            </a:custGeom>
            <a:solidFill>
              <a:srgbClr val="000000">
                <a:alpha val="0"/>
              </a:srgbClr>
            </a:solidFill>
          </p:spPr>
        </p:sp>
        <p:sp>
          <p:nvSpPr>
            <p:cNvPr name="TextBox 34" id="34"/>
            <p:cNvSpPr txBox="true"/>
            <p:nvPr/>
          </p:nvSpPr>
          <p:spPr>
            <a:xfrm>
              <a:off x="0" y="-171450"/>
              <a:ext cx="6630000" cy="1380950"/>
            </a:xfrm>
            <a:prstGeom prst="rect">
              <a:avLst/>
            </a:prstGeom>
          </p:spPr>
          <p:txBody>
            <a:bodyPr anchor="t" rtlCol="false" tIns="0" lIns="0" bIns="0" rIns="0"/>
            <a:lstStyle/>
            <a:p>
              <a:pPr algn="l" marL="329902" indent="-164951" lvl="1">
                <a:lnSpc>
                  <a:spcPts val="4274"/>
                </a:lnSpc>
                <a:buFont typeface="Arial"/>
                <a:buChar char="•"/>
              </a:pPr>
              <a:r>
                <a:rPr lang="en-US" sz="2187">
                  <a:solidFill>
                    <a:srgbClr val="52586B"/>
                  </a:solidFill>
                  <a:latin typeface="Arimo"/>
                  <a:ea typeface="Arimo"/>
                  <a:cs typeface="Arimo"/>
                  <a:sym typeface="Arimo"/>
                </a:rPr>
                <a:t>Flask Mega-Tutorial by Miguel Grinberg</a:t>
              </a:r>
            </a:p>
          </p:txBody>
        </p:sp>
      </p:grpSp>
      <p:grpSp>
        <p:nvGrpSpPr>
          <p:cNvPr name="Group 35" id="35"/>
          <p:cNvGrpSpPr/>
          <p:nvPr/>
        </p:nvGrpSpPr>
        <p:grpSpPr>
          <a:xfrm rot="0">
            <a:off x="12340084" y="6807250"/>
            <a:ext cx="4972500" cy="453750"/>
            <a:chOff x="0" y="0"/>
            <a:chExt cx="6630000" cy="605000"/>
          </a:xfrm>
        </p:grpSpPr>
        <p:sp>
          <p:nvSpPr>
            <p:cNvPr name="Freeform 36" id="36"/>
            <p:cNvSpPr/>
            <p:nvPr/>
          </p:nvSpPr>
          <p:spPr>
            <a:xfrm flipH="false" flipV="false" rot="0">
              <a:off x="0" y="0"/>
              <a:ext cx="6630000" cy="605000"/>
            </a:xfrm>
            <a:custGeom>
              <a:avLst/>
              <a:gdLst/>
              <a:ahLst/>
              <a:cxnLst/>
              <a:rect r="r" b="b" t="t" l="l"/>
              <a:pathLst>
                <a:path h="605000" w="6630000">
                  <a:moveTo>
                    <a:pt x="0" y="0"/>
                  </a:moveTo>
                  <a:lnTo>
                    <a:pt x="6630000" y="0"/>
                  </a:lnTo>
                  <a:lnTo>
                    <a:pt x="6630000" y="605000"/>
                  </a:lnTo>
                  <a:lnTo>
                    <a:pt x="0" y="605000"/>
                  </a:lnTo>
                  <a:close/>
                </a:path>
              </a:pathLst>
            </a:custGeom>
            <a:solidFill>
              <a:srgbClr val="000000">
                <a:alpha val="0"/>
              </a:srgbClr>
            </a:solidFill>
          </p:spPr>
        </p:sp>
        <p:sp>
          <p:nvSpPr>
            <p:cNvPr name="TextBox 37" id="37"/>
            <p:cNvSpPr txBox="true"/>
            <p:nvPr/>
          </p:nvSpPr>
          <p:spPr>
            <a:xfrm>
              <a:off x="0" y="-171450"/>
              <a:ext cx="6630000" cy="776450"/>
            </a:xfrm>
            <a:prstGeom prst="rect">
              <a:avLst/>
            </a:prstGeom>
          </p:spPr>
          <p:txBody>
            <a:bodyPr anchor="t" rtlCol="false" tIns="0" lIns="0" bIns="0" rIns="0"/>
            <a:lstStyle/>
            <a:p>
              <a:pPr algn="l" marL="329902" indent="-164951" lvl="1">
                <a:lnSpc>
                  <a:spcPts val="4274"/>
                </a:lnSpc>
                <a:buFont typeface="Arial"/>
                <a:buChar char="•"/>
              </a:pPr>
              <a:r>
                <a:rPr lang="en-US" sz="2187">
                  <a:solidFill>
                    <a:srgbClr val="52586B"/>
                  </a:solidFill>
                  <a:latin typeface="Arimo"/>
                  <a:ea typeface="Arimo"/>
                  <a:cs typeface="Arimo"/>
                  <a:sym typeface="Arimo"/>
                </a:rPr>
                <a:t>GitHub example repositories</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sp>
        <p:nvSpPr>
          <p:cNvPr name="Freeform 5" id="5" descr="preencoded.png"/>
          <p:cNvSpPr/>
          <p:nvPr/>
        </p:nvSpPr>
        <p:spPr>
          <a:xfrm flipH="false" flipV="false" rot="0">
            <a:off x="0" y="0"/>
            <a:ext cx="18288000" cy="3544044"/>
          </a:xfrm>
          <a:custGeom>
            <a:avLst/>
            <a:gdLst/>
            <a:ahLst/>
            <a:cxnLst/>
            <a:rect r="r" b="b" t="t" l="l"/>
            <a:pathLst>
              <a:path h="3544044" w="18288000">
                <a:moveTo>
                  <a:pt x="0" y="0"/>
                </a:moveTo>
                <a:lnTo>
                  <a:pt x="18288000" y="0"/>
                </a:lnTo>
                <a:lnTo>
                  <a:pt x="18288000" y="3544044"/>
                </a:lnTo>
                <a:lnTo>
                  <a:pt x="0" y="3544044"/>
                </a:lnTo>
                <a:lnTo>
                  <a:pt x="0" y="0"/>
                </a:lnTo>
                <a:close/>
              </a:path>
            </a:pathLst>
          </a:custGeom>
          <a:blipFill>
            <a:blip r:embed="rId4"/>
            <a:stretch>
              <a:fillRect l="0" t="0" r="-20" b="0"/>
            </a:stretch>
          </a:blipFill>
        </p:spPr>
      </p:sp>
      <p:grpSp>
        <p:nvGrpSpPr>
          <p:cNvPr name="Group 6" id="6"/>
          <p:cNvGrpSpPr/>
          <p:nvPr/>
        </p:nvGrpSpPr>
        <p:grpSpPr>
          <a:xfrm rot="0">
            <a:off x="992238" y="4979937"/>
            <a:ext cx="7088237" cy="885974"/>
            <a:chOff x="0" y="0"/>
            <a:chExt cx="9450983" cy="1181298"/>
          </a:xfrm>
        </p:grpSpPr>
        <p:sp>
          <p:nvSpPr>
            <p:cNvPr name="Freeform 7" id="7"/>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8" id="8"/>
            <p:cNvSpPr txBox="true"/>
            <p:nvPr/>
          </p:nvSpPr>
          <p:spPr>
            <a:xfrm>
              <a:off x="0" y="-190500"/>
              <a:ext cx="9450983" cy="1371798"/>
            </a:xfrm>
            <a:prstGeom prst="rect">
              <a:avLst/>
            </a:prstGeom>
          </p:spPr>
          <p:txBody>
            <a:bodyPr anchor="t" rtlCol="false" tIns="0" lIns="0" bIns="0" rIns="0"/>
            <a:lstStyle/>
            <a:p>
              <a:pPr algn="l">
                <a:lnSpc>
                  <a:spcPts val="8324"/>
                </a:lnSpc>
              </a:pPr>
              <a:r>
                <a:rPr lang="en-US" sz="5562">
                  <a:solidFill>
                    <a:srgbClr val="373B48"/>
                  </a:solidFill>
                  <a:latin typeface="Arimo"/>
                  <a:ea typeface="Arimo"/>
                  <a:cs typeface="Arimo"/>
                  <a:sym typeface="Arimo"/>
                </a:rPr>
                <a:t>Introduction to Flask</a:t>
              </a:r>
            </a:p>
          </p:txBody>
        </p:sp>
      </p:grpSp>
      <p:grpSp>
        <p:nvGrpSpPr>
          <p:cNvPr name="Group 9" id="9"/>
          <p:cNvGrpSpPr/>
          <p:nvPr/>
        </p:nvGrpSpPr>
        <p:grpSpPr>
          <a:xfrm rot="0">
            <a:off x="986284" y="6285161"/>
            <a:ext cx="5257354" cy="2571899"/>
            <a:chOff x="0" y="0"/>
            <a:chExt cx="7009805" cy="3429198"/>
          </a:xfrm>
        </p:grpSpPr>
        <p:sp>
          <p:nvSpPr>
            <p:cNvPr name="Freeform 10" id="10"/>
            <p:cNvSpPr/>
            <p:nvPr/>
          </p:nvSpPr>
          <p:spPr>
            <a:xfrm flipH="false" flipV="false" rot="0">
              <a:off x="7874" y="7874"/>
              <a:ext cx="6994017" cy="3413379"/>
            </a:xfrm>
            <a:custGeom>
              <a:avLst/>
              <a:gdLst/>
              <a:ahLst/>
              <a:cxnLst/>
              <a:rect r="r" b="b" t="t" l="l"/>
              <a:pathLst>
                <a:path h="3413379" w="6994017">
                  <a:moveTo>
                    <a:pt x="0" y="158877"/>
                  </a:moveTo>
                  <a:cubicBezTo>
                    <a:pt x="0" y="71120"/>
                    <a:pt x="71374" y="0"/>
                    <a:pt x="159258" y="0"/>
                  </a:cubicBezTo>
                  <a:lnTo>
                    <a:pt x="6834886" y="0"/>
                  </a:lnTo>
                  <a:cubicBezTo>
                    <a:pt x="6922770" y="0"/>
                    <a:pt x="6994017" y="71120"/>
                    <a:pt x="6994017" y="158750"/>
                  </a:cubicBezTo>
                  <a:lnTo>
                    <a:pt x="6994017" y="3254629"/>
                  </a:lnTo>
                  <a:cubicBezTo>
                    <a:pt x="6994017" y="3342386"/>
                    <a:pt x="6922770" y="3413379"/>
                    <a:pt x="6834886" y="3413379"/>
                  </a:cubicBezTo>
                  <a:lnTo>
                    <a:pt x="159258" y="3413379"/>
                  </a:lnTo>
                  <a:cubicBezTo>
                    <a:pt x="71374" y="3413379"/>
                    <a:pt x="127" y="3342259"/>
                    <a:pt x="127" y="3254629"/>
                  </a:cubicBezTo>
                  <a:close/>
                </a:path>
              </a:pathLst>
            </a:custGeom>
            <a:solidFill>
              <a:srgbClr val="E2E4E9"/>
            </a:solidFill>
          </p:spPr>
        </p:sp>
        <p:sp>
          <p:nvSpPr>
            <p:cNvPr name="Freeform 11" id="11"/>
            <p:cNvSpPr/>
            <p:nvPr/>
          </p:nvSpPr>
          <p:spPr>
            <a:xfrm flipH="false" flipV="false" rot="0">
              <a:off x="0" y="0"/>
              <a:ext cx="7009892" cy="3429254"/>
            </a:xfrm>
            <a:custGeom>
              <a:avLst/>
              <a:gdLst/>
              <a:ahLst/>
              <a:cxnLst/>
              <a:rect r="r" b="b" t="t" l="l"/>
              <a:pathLst>
                <a:path h="3429254" w="7009892">
                  <a:moveTo>
                    <a:pt x="0" y="166751"/>
                  </a:moveTo>
                  <a:cubicBezTo>
                    <a:pt x="0" y="74676"/>
                    <a:pt x="74803" y="0"/>
                    <a:pt x="167132" y="0"/>
                  </a:cubicBezTo>
                  <a:lnTo>
                    <a:pt x="6842760" y="0"/>
                  </a:lnTo>
                  <a:lnTo>
                    <a:pt x="6842760" y="7874"/>
                  </a:lnTo>
                  <a:lnTo>
                    <a:pt x="6842760" y="0"/>
                  </a:lnTo>
                  <a:cubicBezTo>
                    <a:pt x="6935089" y="0"/>
                    <a:pt x="7009892" y="74676"/>
                    <a:pt x="7009892" y="166751"/>
                  </a:cubicBezTo>
                  <a:lnTo>
                    <a:pt x="7002018" y="166751"/>
                  </a:lnTo>
                  <a:lnTo>
                    <a:pt x="7009892" y="166751"/>
                  </a:lnTo>
                  <a:lnTo>
                    <a:pt x="7009892" y="3262503"/>
                  </a:lnTo>
                  <a:lnTo>
                    <a:pt x="7002018" y="3262503"/>
                  </a:lnTo>
                  <a:lnTo>
                    <a:pt x="7009892" y="3262503"/>
                  </a:lnTo>
                  <a:cubicBezTo>
                    <a:pt x="7009892" y="3354578"/>
                    <a:pt x="6935089" y="3429254"/>
                    <a:pt x="6842760" y="3429254"/>
                  </a:cubicBezTo>
                  <a:lnTo>
                    <a:pt x="6842760" y="3421380"/>
                  </a:lnTo>
                  <a:lnTo>
                    <a:pt x="6842760" y="3429254"/>
                  </a:lnTo>
                  <a:lnTo>
                    <a:pt x="167132" y="3429254"/>
                  </a:lnTo>
                  <a:lnTo>
                    <a:pt x="167132" y="3421380"/>
                  </a:lnTo>
                  <a:lnTo>
                    <a:pt x="167132" y="3429254"/>
                  </a:lnTo>
                  <a:cubicBezTo>
                    <a:pt x="74803" y="3429254"/>
                    <a:pt x="0" y="3354578"/>
                    <a:pt x="0" y="3262503"/>
                  </a:cubicBezTo>
                  <a:lnTo>
                    <a:pt x="0" y="166751"/>
                  </a:lnTo>
                  <a:lnTo>
                    <a:pt x="7874" y="166751"/>
                  </a:lnTo>
                  <a:lnTo>
                    <a:pt x="0" y="166751"/>
                  </a:lnTo>
                  <a:moveTo>
                    <a:pt x="15875" y="166751"/>
                  </a:moveTo>
                  <a:lnTo>
                    <a:pt x="15875" y="3262503"/>
                  </a:lnTo>
                  <a:lnTo>
                    <a:pt x="7874" y="3262503"/>
                  </a:lnTo>
                  <a:lnTo>
                    <a:pt x="15748" y="3262503"/>
                  </a:lnTo>
                  <a:cubicBezTo>
                    <a:pt x="15748" y="3345815"/>
                    <a:pt x="83439" y="3413379"/>
                    <a:pt x="167005" y="3413379"/>
                  </a:cubicBezTo>
                  <a:lnTo>
                    <a:pt x="6842760" y="3413379"/>
                  </a:lnTo>
                  <a:cubicBezTo>
                    <a:pt x="6926326" y="3413379"/>
                    <a:pt x="6994017" y="3345815"/>
                    <a:pt x="6994017" y="3262503"/>
                  </a:cubicBezTo>
                  <a:lnTo>
                    <a:pt x="6994017" y="166751"/>
                  </a:lnTo>
                  <a:cubicBezTo>
                    <a:pt x="6994017" y="83439"/>
                    <a:pt x="6926326" y="15875"/>
                    <a:pt x="6842760" y="15875"/>
                  </a:cubicBezTo>
                  <a:lnTo>
                    <a:pt x="167132" y="15875"/>
                  </a:lnTo>
                  <a:lnTo>
                    <a:pt x="167132" y="7874"/>
                  </a:lnTo>
                  <a:lnTo>
                    <a:pt x="167132" y="15875"/>
                  </a:lnTo>
                  <a:cubicBezTo>
                    <a:pt x="83566" y="15875"/>
                    <a:pt x="15875" y="83439"/>
                    <a:pt x="15875" y="166751"/>
                  </a:cubicBezTo>
                  <a:close/>
                </a:path>
              </a:pathLst>
            </a:custGeom>
            <a:solidFill>
              <a:srgbClr val="C8CACF"/>
            </a:solidFill>
          </p:spPr>
        </p:sp>
      </p:grpSp>
      <p:grpSp>
        <p:nvGrpSpPr>
          <p:cNvPr name="Group 12" id="12"/>
          <p:cNvGrpSpPr/>
          <p:nvPr/>
        </p:nvGrpSpPr>
        <p:grpSpPr>
          <a:xfrm rot="0">
            <a:off x="1285280" y="6584156"/>
            <a:ext cx="3544044" cy="442912"/>
            <a:chOff x="0" y="0"/>
            <a:chExt cx="4725392" cy="590550"/>
          </a:xfrm>
        </p:grpSpPr>
        <p:sp>
          <p:nvSpPr>
            <p:cNvPr name="Freeform 13" id="13"/>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4" id="14"/>
            <p:cNvSpPr txBox="true"/>
            <p:nvPr/>
          </p:nvSpPr>
          <p:spPr>
            <a:xfrm>
              <a:off x="0" y="-104775"/>
              <a:ext cx="4725392" cy="695325"/>
            </a:xfrm>
            <a:prstGeom prst="rect">
              <a:avLst/>
            </a:prstGeom>
          </p:spPr>
          <p:txBody>
            <a:bodyPr anchor="t" rtlCol="false" tIns="0" lIns="0" bIns="0" rIns="0"/>
            <a:lstStyle/>
            <a:p>
              <a:pPr algn="l">
                <a:lnSpc>
                  <a:spcPts val="4125"/>
                </a:lnSpc>
              </a:pPr>
              <a:r>
                <a:rPr lang="en-US" sz="2750">
                  <a:solidFill>
                    <a:srgbClr val="52586B"/>
                  </a:solidFill>
                  <a:latin typeface="Arimo"/>
                  <a:ea typeface="Arimo"/>
                  <a:cs typeface="Arimo"/>
                  <a:sym typeface="Arimo"/>
                </a:rPr>
                <a:t>What is Flask?</a:t>
              </a:r>
            </a:p>
          </p:txBody>
        </p:sp>
      </p:grpSp>
      <p:grpSp>
        <p:nvGrpSpPr>
          <p:cNvPr name="Group 15" id="15"/>
          <p:cNvGrpSpPr/>
          <p:nvPr/>
        </p:nvGrpSpPr>
        <p:grpSpPr>
          <a:xfrm rot="0">
            <a:off x="1285280" y="7197179"/>
            <a:ext cx="4659362" cy="1360885"/>
            <a:chOff x="0" y="0"/>
            <a:chExt cx="6212483" cy="1814513"/>
          </a:xfrm>
        </p:grpSpPr>
        <p:sp>
          <p:nvSpPr>
            <p:cNvPr name="Freeform 16" id="16"/>
            <p:cNvSpPr/>
            <p:nvPr/>
          </p:nvSpPr>
          <p:spPr>
            <a:xfrm flipH="false" flipV="false" rot="0">
              <a:off x="0" y="0"/>
              <a:ext cx="6212483" cy="1814513"/>
            </a:xfrm>
            <a:custGeom>
              <a:avLst/>
              <a:gdLst/>
              <a:ahLst/>
              <a:cxnLst/>
              <a:rect r="r" b="b" t="t" l="l"/>
              <a:pathLst>
                <a:path h="1814513" w="6212483">
                  <a:moveTo>
                    <a:pt x="0" y="0"/>
                  </a:moveTo>
                  <a:lnTo>
                    <a:pt x="6212483" y="0"/>
                  </a:lnTo>
                  <a:lnTo>
                    <a:pt x="6212483" y="1814513"/>
                  </a:lnTo>
                  <a:lnTo>
                    <a:pt x="0" y="1814513"/>
                  </a:lnTo>
                  <a:close/>
                </a:path>
              </a:pathLst>
            </a:custGeom>
            <a:solidFill>
              <a:srgbClr val="000000">
                <a:alpha val="0"/>
              </a:srgbClr>
            </a:solidFill>
          </p:spPr>
        </p:sp>
        <p:sp>
          <p:nvSpPr>
            <p:cNvPr name="TextBox 17" id="17"/>
            <p:cNvSpPr txBox="true"/>
            <p:nvPr/>
          </p:nvSpPr>
          <p:spPr>
            <a:xfrm>
              <a:off x="0" y="-171450"/>
              <a:ext cx="6212483" cy="1985963"/>
            </a:xfrm>
            <a:prstGeom prst="rect">
              <a:avLst/>
            </a:prstGeom>
          </p:spPr>
          <p:txBody>
            <a:bodyPr anchor="t" rtlCol="false" tIns="0" lIns="0" bIns="0" rIns="0"/>
            <a:lstStyle/>
            <a:p>
              <a:pPr algn="l">
                <a:lnSpc>
                  <a:spcPts val="4274"/>
                </a:lnSpc>
              </a:pPr>
              <a:r>
                <a:rPr lang="en-US" sz="2187">
                  <a:solidFill>
                    <a:srgbClr val="52586B"/>
                  </a:solidFill>
                  <a:latin typeface="Arimo"/>
                  <a:ea typeface="Arimo"/>
                  <a:cs typeface="Arimo"/>
                  <a:sym typeface="Arimo"/>
                </a:rPr>
                <a:t>Flask is a lightweight WSGI web framework in Python built for simplicity.</a:t>
              </a:r>
            </a:p>
          </p:txBody>
        </p:sp>
      </p:grpSp>
      <p:grpSp>
        <p:nvGrpSpPr>
          <p:cNvPr name="Group 18" id="18"/>
          <p:cNvGrpSpPr/>
          <p:nvPr/>
        </p:nvGrpSpPr>
        <p:grpSpPr>
          <a:xfrm rot="0">
            <a:off x="6515249" y="6285161"/>
            <a:ext cx="5257354" cy="2571899"/>
            <a:chOff x="0" y="0"/>
            <a:chExt cx="7009805" cy="3429198"/>
          </a:xfrm>
        </p:grpSpPr>
        <p:sp>
          <p:nvSpPr>
            <p:cNvPr name="Freeform 19" id="19"/>
            <p:cNvSpPr/>
            <p:nvPr/>
          </p:nvSpPr>
          <p:spPr>
            <a:xfrm flipH="false" flipV="false" rot="0">
              <a:off x="7874" y="7874"/>
              <a:ext cx="6994017" cy="3413379"/>
            </a:xfrm>
            <a:custGeom>
              <a:avLst/>
              <a:gdLst/>
              <a:ahLst/>
              <a:cxnLst/>
              <a:rect r="r" b="b" t="t" l="l"/>
              <a:pathLst>
                <a:path h="3413379" w="6994017">
                  <a:moveTo>
                    <a:pt x="0" y="158877"/>
                  </a:moveTo>
                  <a:cubicBezTo>
                    <a:pt x="0" y="71120"/>
                    <a:pt x="71374" y="0"/>
                    <a:pt x="159258" y="0"/>
                  </a:cubicBezTo>
                  <a:lnTo>
                    <a:pt x="6834886" y="0"/>
                  </a:lnTo>
                  <a:cubicBezTo>
                    <a:pt x="6922770" y="0"/>
                    <a:pt x="6994017" y="71120"/>
                    <a:pt x="6994017" y="158750"/>
                  </a:cubicBezTo>
                  <a:lnTo>
                    <a:pt x="6994017" y="3254629"/>
                  </a:lnTo>
                  <a:cubicBezTo>
                    <a:pt x="6994017" y="3342386"/>
                    <a:pt x="6922770" y="3413379"/>
                    <a:pt x="6834886" y="3413379"/>
                  </a:cubicBezTo>
                  <a:lnTo>
                    <a:pt x="159258" y="3413379"/>
                  </a:lnTo>
                  <a:cubicBezTo>
                    <a:pt x="71374" y="3413379"/>
                    <a:pt x="127" y="3342259"/>
                    <a:pt x="127" y="3254629"/>
                  </a:cubicBezTo>
                  <a:close/>
                </a:path>
              </a:pathLst>
            </a:custGeom>
            <a:solidFill>
              <a:srgbClr val="E2E4E9"/>
            </a:solidFill>
          </p:spPr>
        </p:sp>
        <p:sp>
          <p:nvSpPr>
            <p:cNvPr name="Freeform 20" id="20"/>
            <p:cNvSpPr/>
            <p:nvPr/>
          </p:nvSpPr>
          <p:spPr>
            <a:xfrm flipH="false" flipV="false" rot="0">
              <a:off x="0" y="0"/>
              <a:ext cx="7009892" cy="3429254"/>
            </a:xfrm>
            <a:custGeom>
              <a:avLst/>
              <a:gdLst/>
              <a:ahLst/>
              <a:cxnLst/>
              <a:rect r="r" b="b" t="t" l="l"/>
              <a:pathLst>
                <a:path h="3429254" w="7009892">
                  <a:moveTo>
                    <a:pt x="0" y="166751"/>
                  </a:moveTo>
                  <a:cubicBezTo>
                    <a:pt x="0" y="74676"/>
                    <a:pt x="74803" y="0"/>
                    <a:pt x="167132" y="0"/>
                  </a:cubicBezTo>
                  <a:lnTo>
                    <a:pt x="6842760" y="0"/>
                  </a:lnTo>
                  <a:lnTo>
                    <a:pt x="6842760" y="7874"/>
                  </a:lnTo>
                  <a:lnTo>
                    <a:pt x="6842760" y="0"/>
                  </a:lnTo>
                  <a:cubicBezTo>
                    <a:pt x="6935089" y="0"/>
                    <a:pt x="7009892" y="74676"/>
                    <a:pt x="7009892" y="166751"/>
                  </a:cubicBezTo>
                  <a:lnTo>
                    <a:pt x="7002018" y="166751"/>
                  </a:lnTo>
                  <a:lnTo>
                    <a:pt x="7009892" y="166751"/>
                  </a:lnTo>
                  <a:lnTo>
                    <a:pt x="7009892" y="3262503"/>
                  </a:lnTo>
                  <a:lnTo>
                    <a:pt x="7002018" y="3262503"/>
                  </a:lnTo>
                  <a:lnTo>
                    <a:pt x="7009892" y="3262503"/>
                  </a:lnTo>
                  <a:cubicBezTo>
                    <a:pt x="7009892" y="3354578"/>
                    <a:pt x="6935089" y="3429254"/>
                    <a:pt x="6842760" y="3429254"/>
                  </a:cubicBezTo>
                  <a:lnTo>
                    <a:pt x="6842760" y="3421380"/>
                  </a:lnTo>
                  <a:lnTo>
                    <a:pt x="6842760" y="3429254"/>
                  </a:lnTo>
                  <a:lnTo>
                    <a:pt x="167132" y="3429254"/>
                  </a:lnTo>
                  <a:lnTo>
                    <a:pt x="167132" y="3421380"/>
                  </a:lnTo>
                  <a:lnTo>
                    <a:pt x="167132" y="3429254"/>
                  </a:lnTo>
                  <a:cubicBezTo>
                    <a:pt x="74803" y="3429254"/>
                    <a:pt x="0" y="3354578"/>
                    <a:pt x="0" y="3262503"/>
                  </a:cubicBezTo>
                  <a:lnTo>
                    <a:pt x="0" y="166751"/>
                  </a:lnTo>
                  <a:lnTo>
                    <a:pt x="7874" y="166751"/>
                  </a:lnTo>
                  <a:lnTo>
                    <a:pt x="0" y="166751"/>
                  </a:lnTo>
                  <a:moveTo>
                    <a:pt x="15875" y="166751"/>
                  </a:moveTo>
                  <a:lnTo>
                    <a:pt x="15875" y="3262503"/>
                  </a:lnTo>
                  <a:lnTo>
                    <a:pt x="7874" y="3262503"/>
                  </a:lnTo>
                  <a:lnTo>
                    <a:pt x="15748" y="3262503"/>
                  </a:lnTo>
                  <a:cubicBezTo>
                    <a:pt x="15748" y="3345815"/>
                    <a:pt x="83439" y="3413379"/>
                    <a:pt x="167005" y="3413379"/>
                  </a:cubicBezTo>
                  <a:lnTo>
                    <a:pt x="6842760" y="3413379"/>
                  </a:lnTo>
                  <a:cubicBezTo>
                    <a:pt x="6926326" y="3413379"/>
                    <a:pt x="6994017" y="3345815"/>
                    <a:pt x="6994017" y="3262503"/>
                  </a:cubicBezTo>
                  <a:lnTo>
                    <a:pt x="6994017" y="166751"/>
                  </a:lnTo>
                  <a:cubicBezTo>
                    <a:pt x="6994017" y="83439"/>
                    <a:pt x="6926326" y="15875"/>
                    <a:pt x="6842760" y="15875"/>
                  </a:cubicBezTo>
                  <a:lnTo>
                    <a:pt x="167132" y="15875"/>
                  </a:lnTo>
                  <a:lnTo>
                    <a:pt x="167132" y="7874"/>
                  </a:lnTo>
                  <a:lnTo>
                    <a:pt x="167132" y="15875"/>
                  </a:lnTo>
                  <a:cubicBezTo>
                    <a:pt x="83566" y="15875"/>
                    <a:pt x="15875" y="83439"/>
                    <a:pt x="15875" y="166751"/>
                  </a:cubicBezTo>
                  <a:close/>
                </a:path>
              </a:pathLst>
            </a:custGeom>
            <a:solidFill>
              <a:srgbClr val="C8CACF"/>
            </a:solidFill>
          </p:spPr>
        </p:sp>
      </p:grpSp>
      <p:grpSp>
        <p:nvGrpSpPr>
          <p:cNvPr name="Group 21" id="21"/>
          <p:cNvGrpSpPr/>
          <p:nvPr/>
        </p:nvGrpSpPr>
        <p:grpSpPr>
          <a:xfrm rot="0">
            <a:off x="6814245" y="6584156"/>
            <a:ext cx="3843635" cy="442912"/>
            <a:chOff x="0" y="0"/>
            <a:chExt cx="5124847" cy="590550"/>
          </a:xfrm>
        </p:grpSpPr>
        <p:sp>
          <p:nvSpPr>
            <p:cNvPr name="Freeform 22" id="22"/>
            <p:cNvSpPr/>
            <p:nvPr/>
          </p:nvSpPr>
          <p:spPr>
            <a:xfrm flipH="false" flipV="false" rot="0">
              <a:off x="0" y="0"/>
              <a:ext cx="5124847" cy="590550"/>
            </a:xfrm>
            <a:custGeom>
              <a:avLst/>
              <a:gdLst/>
              <a:ahLst/>
              <a:cxnLst/>
              <a:rect r="r" b="b" t="t" l="l"/>
              <a:pathLst>
                <a:path h="590550" w="5124847">
                  <a:moveTo>
                    <a:pt x="0" y="0"/>
                  </a:moveTo>
                  <a:lnTo>
                    <a:pt x="5124847" y="0"/>
                  </a:lnTo>
                  <a:lnTo>
                    <a:pt x="5124847" y="590550"/>
                  </a:lnTo>
                  <a:lnTo>
                    <a:pt x="0" y="590550"/>
                  </a:lnTo>
                  <a:close/>
                </a:path>
              </a:pathLst>
            </a:custGeom>
            <a:solidFill>
              <a:srgbClr val="000000">
                <a:alpha val="0"/>
              </a:srgbClr>
            </a:solidFill>
          </p:spPr>
        </p:sp>
        <p:sp>
          <p:nvSpPr>
            <p:cNvPr name="TextBox 23" id="23"/>
            <p:cNvSpPr txBox="true"/>
            <p:nvPr/>
          </p:nvSpPr>
          <p:spPr>
            <a:xfrm>
              <a:off x="0" y="-104775"/>
              <a:ext cx="5124847" cy="695325"/>
            </a:xfrm>
            <a:prstGeom prst="rect">
              <a:avLst/>
            </a:prstGeom>
          </p:spPr>
          <p:txBody>
            <a:bodyPr anchor="t" rtlCol="false" tIns="0" lIns="0" bIns="0" rIns="0"/>
            <a:lstStyle/>
            <a:p>
              <a:pPr algn="l">
                <a:lnSpc>
                  <a:spcPts val="4125"/>
                </a:lnSpc>
              </a:pPr>
              <a:r>
                <a:rPr lang="en-US" sz="2750">
                  <a:solidFill>
                    <a:srgbClr val="52586B"/>
                  </a:solidFill>
                  <a:latin typeface="Arimo"/>
                  <a:ea typeface="Arimo"/>
                  <a:cs typeface="Arimo"/>
                  <a:sym typeface="Arimo"/>
                </a:rPr>
                <a:t>Historical Background</a:t>
              </a:r>
            </a:p>
          </p:txBody>
        </p:sp>
      </p:grpSp>
      <p:grpSp>
        <p:nvGrpSpPr>
          <p:cNvPr name="Group 24" id="24"/>
          <p:cNvGrpSpPr/>
          <p:nvPr/>
        </p:nvGrpSpPr>
        <p:grpSpPr>
          <a:xfrm rot="0">
            <a:off x="6814245" y="7197179"/>
            <a:ext cx="4659362" cy="907256"/>
            <a:chOff x="0" y="0"/>
            <a:chExt cx="6212483" cy="1209675"/>
          </a:xfrm>
        </p:grpSpPr>
        <p:sp>
          <p:nvSpPr>
            <p:cNvPr name="Freeform 25" id="25"/>
            <p:cNvSpPr/>
            <p:nvPr/>
          </p:nvSpPr>
          <p:spPr>
            <a:xfrm flipH="false" flipV="false" rot="0">
              <a:off x="0" y="0"/>
              <a:ext cx="6212483" cy="1209675"/>
            </a:xfrm>
            <a:custGeom>
              <a:avLst/>
              <a:gdLst/>
              <a:ahLst/>
              <a:cxnLst/>
              <a:rect r="r" b="b" t="t" l="l"/>
              <a:pathLst>
                <a:path h="1209675" w="6212483">
                  <a:moveTo>
                    <a:pt x="0" y="0"/>
                  </a:moveTo>
                  <a:lnTo>
                    <a:pt x="6212483" y="0"/>
                  </a:lnTo>
                  <a:lnTo>
                    <a:pt x="6212483" y="1209675"/>
                  </a:lnTo>
                  <a:lnTo>
                    <a:pt x="0" y="1209675"/>
                  </a:lnTo>
                  <a:close/>
                </a:path>
              </a:pathLst>
            </a:custGeom>
            <a:solidFill>
              <a:srgbClr val="000000">
                <a:alpha val="0"/>
              </a:srgbClr>
            </a:solidFill>
          </p:spPr>
        </p:sp>
        <p:sp>
          <p:nvSpPr>
            <p:cNvPr name="TextBox 26" id="26"/>
            <p:cNvSpPr txBox="true"/>
            <p:nvPr/>
          </p:nvSpPr>
          <p:spPr>
            <a:xfrm>
              <a:off x="0" y="-171450"/>
              <a:ext cx="6212483" cy="1381125"/>
            </a:xfrm>
            <a:prstGeom prst="rect">
              <a:avLst/>
            </a:prstGeom>
          </p:spPr>
          <p:txBody>
            <a:bodyPr anchor="t" rtlCol="false" tIns="0" lIns="0" bIns="0" rIns="0"/>
            <a:lstStyle/>
            <a:p>
              <a:pPr algn="l">
                <a:lnSpc>
                  <a:spcPts val="4274"/>
                </a:lnSpc>
              </a:pPr>
              <a:r>
                <a:rPr lang="en-US" sz="2187">
                  <a:solidFill>
                    <a:srgbClr val="52586B"/>
                  </a:solidFill>
                  <a:latin typeface="Arimo"/>
                  <a:ea typeface="Arimo"/>
                  <a:cs typeface="Arimo"/>
                  <a:sym typeface="Arimo"/>
                </a:rPr>
                <a:t>Created by Armin Ronacher in 2010 as part of the Pallets Project.</a:t>
              </a:r>
            </a:p>
          </p:txBody>
        </p:sp>
      </p:grpSp>
      <p:grpSp>
        <p:nvGrpSpPr>
          <p:cNvPr name="Group 27" id="27"/>
          <p:cNvGrpSpPr/>
          <p:nvPr/>
        </p:nvGrpSpPr>
        <p:grpSpPr>
          <a:xfrm rot="0">
            <a:off x="12044213" y="6285161"/>
            <a:ext cx="5257354" cy="2571899"/>
            <a:chOff x="0" y="0"/>
            <a:chExt cx="7009805" cy="3429198"/>
          </a:xfrm>
        </p:grpSpPr>
        <p:sp>
          <p:nvSpPr>
            <p:cNvPr name="Freeform 28" id="28"/>
            <p:cNvSpPr/>
            <p:nvPr/>
          </p:nvSpPr>
          <p:spPr>
            <a:xfrm flipH="false" flipV="false" rot="0">
              <a:off x="7874" y="7874"/>
              <a:ext cx="6994017" cy="3413379"/>
            </a:xfrm>
            <a:custGeom>
              <a:avLst/>
              <a:gdLst/>
              <a:ahLst/>
              <a:cxnLst/>
              <a:rect r="r" b="b" t="t" l="l"/>
              <a:pathLst>
                <a:path h="3413379" w="6994017">
                  <a:moveTo>
                    <a:pt x="0" y="158877"/>
                  </a:moveTo>
                  <a:cubicBezTo>
                    <a:pt x="0" y="71120"/>
                    <a:pt x="71374" y="0"/>
                    <a:pt x="159258" y="0"/>
                  </a:cubicBezTo>
                  <a:lnTo>
                    <a:pt x="6834886" y="0"/>
                  </a:lnTo>
                  <a:cubicBezTo>
                    <a:pt x="6922770" y="0"/>
                    <a:pt x="6994017" y="71120"/>
                    <a:pt x="6994017" y="158750"/>
                  </a:cubicBezTo>
                  <a:lnTo>
                    <a:pt x="6994017" y="3254629"/>
                  </a:lnTo>
                  <a:cubicBezTo>
                    <a:pt x="6994017" y="3342386"/>
                    <a:pt x="6922770" y="3413379"/>
                    <a:pt x="6834886" y="3413379"/>
                  </a:cubicBezTo>
                  <a:lnTo>
                    <a:pt x="159258" y="3413379"/>
                  </a:lnTo>
                  <a:cubicBezTo>
                    <a:pt x="71374" y="3413379"/>
                    <a:pt x="127" y="3342259"/>
                    <a:pt x="127" y="3254629"/>
                  </a:cubicBezTo>
                  <a:close/>
                </a:path>
              </a:pathLst>
            </a:custGeom>
            <a:solidFill>
              <a:srgbClr val="E2E4E9"/>
            </a:solidFill>
          </p:spPr>
        </p:sp>
        <p:sp>
          <p:nvSpPr>
            <p:cNvPr name="Freeform 29" id="29"/>
            <p:cNvSpPr/>
            <p:nvPr/>
          </p:nvSpPr>
          <p:spPr>
            <a:xfrm flipH="false" flipV="false" rot="0">
              <a:off x="0" y="0"/>
              <a:ext cx="7009892" cy="3429254"/>
            </a:xfrm>
            <a:custGeom>
              <a:avLst/>
              <a:gdLst/>
              <a:ahLst/>
              <a:cxnLst/>
              <a:rect r="r" b="b" t="t" l="l"/>
              <a:pathLst>
                <a:path h="3429254" w="7009892">
                  <a:moveTo>
                    <a:pt x="0" y="166751"/>
                  </a:moveTo>
                  <a:cubicBezTo>
                    <a:pt x="0" y="74676"/>
                    <a:pt x="74803" y="0"/>
                    <a:pt x="167132" y="0"/>
                  </a:cubicBezTo>
                  <a:lnTo>
                    <a:pt x="6842760" y="0"/>
                  </a:lnTo>
                  <a:lnTo>
                    <a:pt x="6842760" y="7874"/>
                  </a:lnTo>
                  <a:lnTo>
                    <a:pt x="6842760" y="0"/>
                  </a:lnTo>
                  <a:cubicBezTo>
                    <a:pt x="6935089" y="0"/>
                    <a:pt x="7009892" y="74676"/>
                    <a:pt x="7009892" y="166751"/>
                  </a:cubicBezTo>
                  <a:lnTo>
                    <a:pt x="7002018" y="166751"/>
                  </a:lnTo>
                  <a:lnTo>
                    <a:pt x="7009892" y="166751"/>
                  </a:lnTo>
                  <a:lnTo>
                    <a:pt x="7009892" y="3262503"/>
                  </a:lnTo>
                  <a:lnTo>
                    <a:pt x="7002018" y="3262503"/>
                  </a:lnTo>
                  <a:lnTo>
                    <a:pt x="7009892" y="3262503"/>
                  </a:lnTo>
                  <a:cubicBezTo>
                    <a:pt x="7009892" y="3354578"/>
                    <a:pt x="6935089" y="3429254"/>
                    <a:pt x="6842760" y="3429254"/>
                  </a:cubicBezTo>
                  <a:lnTo>
                    <a:pt x="6842760" y="3421380"/>
                  </a:lnTo>
                  <a:lnTo>
                    <a:pt x="6842760" y="3429254"/>
                  </a:lnTo>
                  <a:lnTo>
                    <a:pt x="167132" y="3429254"/>
                  </a:lnTo>
                  <a:lnTo>
                    <a:pt x="167132" y="3421380"/>
                  </a:lnTo>
                  <a:lnTo>
                    <a:pt x="167132" y="3429254"/>
                  </a:lnTo>
                  <a:cubicBezTo>
                    <a:pt x="74803" y="3429254"/>
                    <a:pt x="0" y="3354578"/>
                    <a:pt x="0" y="3262503"/>
                  </a:cubicBezTo>
                  <a:lnTo>
                    <a:pt x="0" y="166751"/>
                  </a:lnTo>
                  <a:lnTo>
                    <a:pt x="7874" y="166751"/>
                  </a:lnTo>
                  <a:lnTo>
                    <a:pt x="0" y="166751"/>
                  </a:lnTo>
                  <a:moveTo>
                    <a:pt x="15875" y="166751"/>
                  </a:moveTo>
                  <a:lnTo>
                    <a:pt x="15875" y="3262503"/>
                  </a:lnTo>
                  <a:lnTo>
                    <a:pt x="7874" y="3262503"/>
                  </a:lnTo>
                  <a:lnTo>
                    <a:pt x="15748" y="3262503"/>
                  </a:lnTo>
                  <a:cubicBezTo>
                    <a:pt x="15748" y="3345815"/>
                    <a:pt x="83439" y="3413379"/>
                    <a:pt x="167005" y="3413379"/>
                  </a:cubicBezTo>
                  <a:lnTo>
                    <a:pt x="6842760" y="3413379"/>
                  </a:lnTo>
                  <a:cubicBezTo>
                    <a:pt x="6926326" y="3413379"/>
                    <a:pt x="6994017" y="3345815"/>
                    <a:pt x="6994017" y="3262503"/>
                  </a:cubicBezTo>
                  <a:lnTo>
                    <a:pt x="6994017" y="166751"/>
                  </a:lnTo>
                  <a:cubicBezTo>
                    <a:pt x="6994017" y="83439"/>
                    <a:pt x="6926326" y="15875"/>
                    <a:pt x="6842760" y="15875"/>
                  </a:cubicBezTo>
                  <a:lnTo>
                    <a:pt x="167132" y="15875"/>
                  </a:lnTo>
                  <a:lnTo>
                    <a:pt x="167132" y="7874"/>
                  </a:lnTo>
                  <a:lnTo>
                    <a:pt x="167132" y="15875"/>
                  </a:lnTo>
                  <a:cubicBezTo>
                    <a:pt x="83566" y="15875"/>
                    <a:pt x="15875" y="83439"/>
                    <a:pt x="15875" y="166751"/>
                  </a:cubicBezTo>
                  <a:close/>
                </a:path>
              </a:pathLst>
            </a:custGeom>
            <a:solidFill>
              <a:srgbClr val="C8CACF"/>
            </a:solidFill>
          </p:spPr>
        </p:sp>
      </p:grpSp>
      <p:grpSp>
        <p:nvGrpSpPr>
          <p:cNvPr name="Group 30" id="30"/>
          <p:cNvGrpSpPr/>
          <p:nvPr/>
        </p:nvGrpSpPr>
        <p:grpSpPr>
          <a:xfrm rot="0">
            <a:off x="12343210" y="6584156"/>
            <a:ext cx="3544044" cy="442912"/>
            <a:chOff x="0" y="0"/>
            <a:chExt cx="4725392" cy="590550"/>
          </a:xfrm>
        </p:grpSpPr>
        <p:sp>
          <p:nvSpPr>
            <p:cNvPr name="Freeform 31" id="31"/>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32" id="32"/>
            <p:cNvSpPr txBox="true"/>
            <p:nvPr/>
          </p:nvSpPr>
          <p:spPr>
            <a:xfrm>
              <a:off x="0" y="-104775"/>
              <a:ext cx="4725392" cy="695325"/>
            </a:xfrm>
            <a:prstGeom prst="rect">
              <a:avLst/>
            </a:prstGeom>
          </p:spPr>
          <p:txBody>
            <a:bodyPr anchor="t" rtlCol="false" tIns="0" lIns="0" bIns="0" rIns="0"/>
            <a:lstStyle/>
            <a:p>
              <a:pPr algn="l">
                <a:lnSpc>
                  <a:spcPts val="4125"/>
                </a:lnSpc>
              </a:pPr>
              <a:r>
                <a:rPr lang="en-US" sz="2750">
                  <a:solidFill>
                    <a:srgbClr val="52586B"/>
                  </a:solidFill>
                  <a:latin typeface="Arimo"/>
                  <a:ea typeface="Arimo"/>
                  <a:cs typeface="Arimo"/>
                  <a:sym typeface="Arimo"/>
                </a:rPr>
                <a:t>Community</a:t>
              </a:r>
            </a:p>
          </p:txBody>
        </p:sp>
      </p:grpSp>
      <p:grpSp>
        <p:nvGrpSpPr>
          <p:cNvPr name="Group 33" id="33"/>
          <p:cNvGrpSpPr/>
          <p:nvPr/>
        </p:nvGrpSpPr>
        <p:grpSpPr>
          <a:xfrm rot="0">
            <a:off x="12343210" y="7197179"/>
            <a:ext cx="4659362" cy="907256"/>
            <a:chOff x="0" y="0"/>
            <a:chExt cx="6212483" cy="1209675"/>
          </a:xfrm>
        </p:grpSpPr>
        <p:sp>
          <p:nvSpPr>
            <p:cNvPr name="Freeform 34" id="34"/>
            <p:cNvSpPr/>
            <p:nvPr/>
          </p:nvSpPr>
          <p:spPr>
            <a:xfrm flipH="false" flipV="false" rot="0">
              <a:off x="0" y="0"/>
              <a:ext cx="6212483" cy="1209675"/>
            </a:xfrm>
            <a:custGeom>
              <a:avLst/>
              <a:gdLst/>
              <a:ahLst/>
              <a:cxnLst/>
              <a:rect r="r" b="b" t="t" l="l"/>
              <a:pathLst>
                <a:path h="1209675" w="6212483">
                  <a:moveTo>
                    <a:pt x="0" y="0"/>
                  </a:moveTo>
                  <a:lnTo>
                    <a:pt x="6212483" y="0"/>
                  </a:lnTo>
                  <a:lnTo>
                    <a:pt x="6212483" y="1209675"/>
                  </a:lnTo>
                  <a:lnTo>
                    <a:pt x="0" y="1209675"/>
                  </a:lnTo>
                  <a:close/>
                </a:path>
              </a:pathLst>
            </a:custGeom>
            <a:solidFill>
              <a:srgbClr val="000000">
                <a:alpha val="0"/>
              </a:srgbClr>
            </a:solidFill>
          </p:spPr>
        </p:sp>
        <p:sp>
          <p:nvSpPr>
            <p:cNvPr name="TextBox 35" id="35"/>
            <p:cNvSpPr txBox="true"/>
            <p:nvPr/>
          </p:nvSpPr>
          <p:spPr>
            <a:xfrm>
              <a:off x="0" y="-171450"/>
              <a:ext cx="6212483" cy="1381125"/>
            </a:xfrm>
            <a:prstGeom prst="rect">
              <a:avLst/>
            </a:prstGeom>
          </p:spPr>
          <p:txBody>
            <a:bodyPr anchor="t" rtlCol="false" tIns="0" lIns="0" bIns="0" rIns="0"/>
            <a:lstStyle/>
            <a:p>
              <a:pPr algn="l">
                <a:lnSpc>
                  <a:spcPts val="4274"/>
                </a:lnSpc>
              </a:pPr>
              <a:r>
                <a:rPr lang="en-US" sz="2187">
                  <a:solidFill>
                    <a:srgbClr val="52586B"/>
                  </a:solidFill>
                  <a:latin typeface="Arimo"/>
                  <a:ea typeface="Arimo"/>
                  <a:cs typeface="Arimo"/>
                  <a:sym typeface="Arimo"/>
                </a:rPr>
                <a:t>Widely used with a supportive open-source community.</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grpSp>
        <p:nvGrpSpPr>
          <p:cNvPr name="Group 5" id="5"/>
          <p:cNvGrpSpPr/>
          <p:nvPr/>
        </p:nvGrpSpPr>
        <p:grpSpPr>
          <a:xfrm rot="0">
            <a:off x="992238" y="3401765"/>
            <a:ext cx="7088237" cy="885974"/>
            <a:chOff x="0" y="0"/>
            <a:chExt cx="9450983" cy="1181298"/>
          </a:xfrm>
        </p:grpSpPr>
        <p:sp>
          <p:nvSpPr>
            <p:cNvPr name="Freeform 6" id="6"/>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7" id="7"/>
            <p:cNvSpPr txBox="true"/>
            <p:nvPr/>
          </p:nvSpPr>
          <p:spPr>
            <a:xfrm>
              <a:off x="0" y="-190500"/>
              <a:ext cx="9450983" cy="1371798"/>
            </a:xfrm>
            <a:prstGeom prst="rect">
              <a:avLst/>
            </a:prstGeom>
          </p:spPr>
          <p:txBody>
            <a:bodyPr anchor="t" rtlCol="false" tIns="0" lIns="0" bIns="0" rIns="0"/>
            <a:lstStyle/>
            <a:p>
              <a:pPr algn="l">
                <a:lnSpc>
                  <a:spcPts val="8324"/>
                </a:lnSpc>
              </a:pPr>
              <a:r>
                <a:rPr lang="en-US" sz="5562">
                  <a:solidFill>
                    <a:srgbClr val="373B48"/>
                  </a:solidFill>
                  <a:latin typeface="Arimo"/>
                  <a:ea typeface="Arimo"/>
                  <a:cs typeface="Arimo"/>
                  <a:sym typeface="Arimo"/>
                </a:rPr>
                <a:t>Why Choose Flask?</a:t>
              </a:r>
            </a:p>
          </p:txBody>
        </p:sp>
      </p:grpSp>
      <p:grpSp>
        <p:nvGrpSpPr>
          <p:cNvPr name="Group 8" id="8"/>
          <p:cNvGrpSpPr/>
          <p:nvPr/>
        </p:nvGrpSpPr>
        <p:grpSpPr>
          <a:xfrm rot="0">
            <a:off x="992238" y="4996458"/>
            <a:ext cx="3744069" cy="442912"/>
            <a:chOff x="0" y="0"/>
            <a:chExt cx="4992092" cy="590550"/>
          </a:xfrm>
        </p:grpSpPr>
        <p:sp>
          <p:nvSpPr>
            <p:cNvPr name="Freeform 9" id="9"/>
            <p:cNvSpPr/>
            <p:nvPr/>
          </p:nvSpPr>
          <p:spPr>
            <a:xfrm flipH="false" flipV="false" rot="0">
              <a:off x="0" y="0"/>
              <a:ext cx="4992092" cy="590550"/>
            </a:xfrm>
            <a:custGeom>
              <a:avLst/>
              <a:gdLst/>
              <a:ahLst/>
              <a:cxnLst/>
              <a:rect r="r" b="b" t="t" l="l"/>
              <a:pathLst>
                <a:path h="590550" w="4992092">
                  <a:moveTo>
                    <a:pt x="0" y="0"/>
                  </a:moveTo>
                  <a:lnTo>
                    <a:pt x="4992092" y="0"/>
                  </a:lnTo>
                  <a:lnTo>
                    <a:pt x="4992092" y="590550"/>
                  </a:lnTo>
                  <a:lnTo>
                    <a:pt x="0" y="590550"/>
                  </a:lnTo>
                  <a:close/>
                </a:path>
              </a:pathLst>
            </a:custGeom>
            <a:solidFill>
              <a:srgbClr val="000000">
                <a:alpha val="0"/>
              </a:srgbClr>
            </a:solidFill>
          </p:spPr>
        </p:sp>
        <p:sp>
          <p:nvSpPr>
            <p:cNvPr name="TextBox 10" id="10"/>
            <p:cNvSpPr txBox="true"/>
            <p:nvPr/>
          </p:nvSpPr>
          <p:spPr>
            <a:xfrm>
              <a:off x="0" y="-104775"/>
              <a:ext cx="4992092" cy="695325"/>
            </a:xfrm>
            <a:prstGeom prst="rect">
              <a:avLst/>
            </a:prstGeom>
          </p:spPr>
          <p:txBody>
            <a:bodyPr anchor="t" rtlCol="false" tIns="0" lIns="0" bIns="0" rIns="0"/>
            <a:lstStyle/>
            <a:p>
              <a:pPr algn="l">
                <a:lnSpc>
                  <a:spcPts val="4125"/>
                </a:lnSpc>
              </a:pPr>
              <a:r>
                <a:rPr lang="en-US" sz="2750">
                  <a:solidFill>
                    <a:srgbClr val="373B48"/>
                  </a:solidFill>
                  <a:latin typeface="Arimo"/>
                  <a:ea typeface="Arimo"/>
                  <a:cs typeface="Arimo"/>
                  <a:sym typeface="Arimo"/>
                </a:rPr>
                <a:t>Lightweight &amp; Flexible</a:t>
              </a:r>
            </a:p>
          </p:txBody>
        </p:sp>
      </p:grpSp>
      <p:grpSp>
        <p:nvGrpSpPr>
          <p:cNvPr name="Group 11" id="11"/>
          <p:cNvGrpSpPr/>
          <p:nvPr/>
        </p:nvGrpSpPr>
        <p:grpSpPr>
          <a:xfrm rot="0">
            <a:off x="992238" y="5722888"/>
            <a:ext cx="4972645" cy="907256"/>
            <a:chOff x="0" y="0"/>
            <a:chExt cx="6630193" cy="1209675"/>
          </a:xfrm>
        </p:grpSpPr>
        <p:sp>
          <p:nvSpPr>
            <p:cNvPr name="Freeform 12" id="12"/>
            <p:cNvSpPr/>
            <p:nvPr/>
          </p:nvSpPr>
          <p:spPr>
            <a:xfrm flipH="false" flipV="false" rot="0">
              <a:off x="0" y="0"/>
              <a:ext cx="6630193" cy="1209675"/>
            </a:xfrm>
            <a:custGeom>
              <a:avLst/>
              <a:gdLst/>
              <a:ahLst/>
              <a:cxnLst/>
              <a:rect r="r" b="b" t="t" l="l"/>
              <a:pathLst>
                <a:path h="1209675" w="6630193">
                  <a:moveTo>
                    <a:pt x="0" y="0"/>
                  </a:moveTo>
                  <a:lnTo>
                    <a:pt x="6630193" y="0"/>
                  </a:lnTo>
                  <a:lnTo>
                    <a:pt x="6630193" y="1209675"/>
                  </a:lnTo>
                  <a:lnTo>
                    <a:pt x="0" y="1209675"/>
                  </a:lnTo>
                  <a:close/>
                </a:path>
              </a:pathLst>
            </a:custGeom>
            <a:solidFill>
              <a:srgbClr val="000000">
                <a:alpha val="0"/>
              </a:srgbClr>
            </a:solidFill>
          </p:spPr>
        </p:sp>
        <p:sp>
          <p:nvSpPr>
            <p:cNvPr name="TextBox 13" id="13"/>
            <p:cNvSpPr txBox="true"/>
            <p:nvPr/>
          </p:nvSpPr>
          <p:spPr>
            <a:xfrm>
              <a:off x="0" y="-171450"/>
              <a:ext cx="6630193" cy="1381125"/>
            </a:xfrm>
            <a:prstGeom prst="rect">
              <a:avLst/>
            </a:prstGeom>
          </p:spPr>
          <p:txBody>
            <a:bodyPr anchor="t" rtlCol="false" tIns="0" lIns="0" bIns="0" rIns="0"/>
            <a:lstStyle/>
            <a:p>
              <a:pPr algn="l">
                <a:lnSpc>
                  <a:spcPts val="4274"/>
                </a:lnSpc>
              </a:pPr>
              <a:r>
                <a:rPr lang="en-US" sz="2187">
                  <a:solidFill>
                    <a:srgbClr val="52586B"/>
                  </a:solidFill>
                  <a:latin typeface="Arimo"/>
                  <a:ea typeface="Arimo"/>
                  <a:cs typeface="Arimo"/>
                  <a:sym typeface="Arimo"/>
                </a:rPr>
                <a:t>Minimal core with optional extensions to suit your needs.</a:t>
              </a:r>
            </a:p>
          </p:txBody>
        </p:sp>
      </p:grpSp>
      <p:grpSp>
        <p:nvGrpSpPr>
          <p:cNvPr name="Group 14" id="14"/>
          <p:cNvGrpSpPr/>
          <p:nvPr/>
        </p:nvGrpSpPr>
        <p:grpSpPr>
          <a:xfrm rot="0">
            <a:off x="6666160" y="4996458"/>
            <a:ext cx="3544044" cy="442912"/>
            <a:chOff x="0" y="0"/>
            <a:chExt cx="4725392" cy="590550"/>
          </a:xfrm>
        </p:grpSpPr>
        <p:sp>
          <p:nvSpPr>
            <p:cNvPr name="Freeform 15" id="15"/>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6" id="16"/>
            <p:cNvSpPr txBox="true"/>
            <p:nvPr/>
          </p:nvSpPr>
          <p:spPr>
            <a:xfrm>
              <a:off x="0" y="-104775"/>
              <a:ext cx="4725392" cy="695325"/>
            </a:xfrm>
            <a:prstGeom prst="rect">
              <a:avLst/>
            </a:prstGeom>
          </p:spPr>
          <p:txBody>
            <a:bodyPr anchor="t" rtlCol="false" tIns="0" lIns="0" bIns="0" rIns="0"/>
            <a:lstStyle/>
            <a:p>
              <a:pPr algn="l">
                <a:lnSpc>
                  <a:spcPts val="4125"/>
                </a:lnSpc>
              </a:pPr>
              <a:r>
                <a:rPr lang="en-US" sz="2750">
                  <a:solidFill>
                    <a:srgbClr val="373B48"/>
                  </a:solidFill>
                  <a:latin typeface="Arimo"/>
                  <a:ea typeface="Arimo"/>
                  <a:cs typeface="Arimo"/>
                  <a:sym typeface="Arimo"/>
                </a:rPr>
                <a:t>Ideal Use-Cases</a:t>
              </a:r>
            </a:p>
          </p:txBody>
        </p:sp>
      </p:grpSp>
      <p:grpSp>
        <p:nvGrpSpPr>
          <p:cNvPr name="Group 17" id="17"/>
          <p:cNvGrpSpPr/>
          <p:nvPr/>
        </p:nvGrpSpPr>
        <p:grpSpPr>
          <a:xfrm rot="0">
            <a:off x="6666160" y="5722888"/>
            <a:ext cx="4972645" cy="453629"/>
            <a:chOff x="0" y="0"/>
            <a:chExt cx="6630193" cy="604838"/>
          </a:xfrm>
        </p:grpSpPr>
        <p:sp>
          <p:nvSpPr>
            <p:cNvPr name="Freeform 18" id="18"/>
            <p:cNvSpPr/>
            <p:nvPr/>
          </p:nvSpPr>
          <p:spPr>
            <a:xfrm flipH="false" flipV="false" rot="0">
              <a:off x="0" y="0"/>
              <a:ext cx="6630193" cy="604838"/>
            </a:xfrm>
            <a:custGeom>
              <a:avLst/>
              <a:gdLst/>
              <a:ahLst/>
              <a:cxnLst/>
              <a:rect r="r" b="b" t="t" l="l"/>
              <a:pathLst>
                <a:path h="604838" w="6630193">
                  <a:moveTo>
                    <a:pt x="0" y="0"/>
                  </a:moveTo>
                  <a:lnTo>
                    <a:pt x="6630193" y="0"/>
                  </a:lnTo>
                  <a:lnTo>
                    <a:pt x="6630193" y="604838"/>
                  </a:lnTo>
                  <a:lnTo>
                    <a:pt x="0" y="604838"/>
                  </a:lnTo>
                  <a:close/>
                </a:path>
              </a:pathLst>
            </a:custGeom>
            <a:solidFill>
              <a:srgbClr val="000000">
                <a:alpha val="0"/>
              </a:srgbClr>
            </a:solidFill>
          </p:spPr>
        </p:sp>
        <p:sp>
          <p:nvSpPr>
            <p:cNvPr name="TextBox 19" id="19"/>
            <p:cNvSpPr txBox="true"/>
            <p:nvPr/>
          </p:nvSpPr>
          <p:spPr>
            <a:xfrm>
              <a:off x="0" y="-171450"/>
              <a:ext cx="6630193" cy="776288"/>
            </a:xfrm>
            <a:prstGeom prst="rect">
              <a:avLst/>
            </a:prstGeom>
          </p:spPr>
          <p:txBody>
            <a:bodyPr anchor="t" rtlCol="false" tIns="0" lIns="0" bIns="0" rIns="0"/>
            <a:lstStyle/>
            <a:p>
              <a:pPr algn="l" marL="329902" indent="-164951" lvl="1">
                <a:lnSpc>
                  <a:spcPts val="4274"/>
                </a:lnSpc>
                <a:buFont typeface="Arial"/>
                <a:buChar char="•"/>
              </a:pPr>
              <a:r>
                <a:rPr lang="en-US" sz="2187">
                  <a:solidFill>
                    <a:srgbClr val="52586B"/>
                  </a:solidFill>
                  <a:latin typeface="Arimo"/>
                  <a:ea typeface="Arimo"/>
                  <a:cs typeface="Arimo"/>
                  <a:sym typeface="Arimo"/>
                </a:rPr>
                <a:t>Rapid prototyping</a:t>
              </a:r>
            </a:p>
          </p:txBody>
        </p:sp>
      </p:grpSp>
      <p:grpSp>
        <p:nvGrpSpPr>
          <p:cNvPr name="Group 20" id="20"/>
          <p:cNvGrpSpPr/>
          <p:nvPr/>
        </p:nvGrpSpPr>
        <p:grpSpPr>
          <a:xfrm rot="0">
            <a:off x="6666160" y="6275635"/>
            <a:ext cx="4972645" cy="453629"/>
            <a:chOff x="0" y="0"/>
            <a:chExt cx="6630193" cy="604838"/>
          </a:xfrm>
        </p:grpSpPr>
        <p:sp>
          <p:nvSpPr>
            <p:cNvPr name="Freeform 21" id="21"/>
            <p:cNvSpPr/>
            <p:nvPr/>
          </p:nvSpPr>
          <p:spPr>
            <a:xfrm flipH="false" flipV="false" rot="0">
              <a:off x="0" y="0"/>
              <a:ext cx="6630193" cy="604838"/>
            </a:xfrm>
            <a:custGeom>
              <a:avLst/>
              <a:gdLst/>
              <a:ahLst/>
              <a:cxnLst/>
              <a:rect r="r" b="b" t="t" l="l"/>
              <a:pathLst>
                <a:path h="604838" w="6630193">
                  <a:moveTo>
                    <a:pt x="0" y="0"/>
                  </a:moveTo>
                  <a:lnTo>
                    <a:pt x="6630193" y="0"/>
                  </a:lnTo>
                  <a:lnTo>
                    <a:pt x="6630193" y="604838"/>
                  </a:lnTo>
                  <a:lnTo>
                    <a:pt x="0" y="604838"/>
                  </a:lnTo>
                  <a:close/>
                </a:path>
              </a:pathLst>
            </a:custGeom>
            <a:solidFill>
              <a:srgbClr val="000000">
                <a:alpha val="0"/>
              </a:srgbClr>
            </a:solidFill>
          </p:spPr>
        </p:sp>
        <p:sp>
          <p:nvSpPr>
            <p:cNvPr name="TextBox 22" id="22"/>
            <p:cNvSpPr txBox="true"/>
            <p:nvPr/>
          </p:nvSpPr>
          <p:spPr>
            <a:xfrm>
              <a:off x="0" y="-171450"/>
              <a:ext cx="6630193" cy="776288"/>
            </a:xfrm>
            <a:prstGeom prst="rect">
              <a:avLst/>
            </a:prstGeom>
          </p:spPr>
          <p:txBody>
            <a:bodyPr anchor="t" rtlCol="false" tIns="0" lIns="0" bIns="0" rIns="0"/>
            <a:lstStyle/>
            <a:p>
              <a:pPr algn="l" marL="329902" indent="-164951" lvl="1">
                <a:lnSpc>
                  <a:spcPts val="4274"/>
                </a:lnSpc>
                <a:buFont typeface="Arial"/>
                <a:buChar char="•"/>
              </a:pPr>
              <a:r>
                <a:rPr lang="en-US" sz="2187">
                  <a:solidFill>
                    <a:srgbClr val="52586B"/>
                  </a:solidFill>
                  <a:latin typeface="Arimo"/>
                  <a:ea typeface="Arimo"/>
                  <a:cs typeface="Arimo"/>
                  <a:sym typeface="Arimo"/>
                </a:rPr>
                <a:t>Microservices</a:t>
              </a:r>
            </a:p>
          </p:txBody>
        </p:sp>
      </p:grpSp>
      <p:grpSp>
        <p:nvGrpSpPr>
          <p:cNvPr name="Group 23" id="23"/>
          <p:cNvGrpSpPr/>
          <p:nvPr/>
        </p:nvGrpSpPr>
        <p:grpSpPr>
          <a:xfrm rot="0">
            <a:off x="12340084" y="4996458"/>
            <a:ext cx="3568750" cy="442912"/>
            <a:chOff x="0" y="0"/>
            <a:chExt cx="4758333" cy="590550"/>
          </a:xfrm>
        </p:grpSpPr>
        <p:sp>
          <p:nvSpPr>
            <p:cNvPr name="Freeform 24" id="24"/>
            <p:cNvSpPr/>
            <p:nvPr/>
          </p:nvSpPr>
          <p:spPr>
            <a:xfrm flipH="false" flipV="false" rot="0">
              <a:off x="0" y="0"/>
              <a:ext cx="4758333" cy="590550"/>
            </a:xfrm>
            <a:custGeom>
              <a:avLst/>
              <a:gdLst/>
              <a:ahLst/>
              <a:cxnLst/>
              <a:rect r="r" b="b" t="t" l="l"/>
              <a:pathLst>
                <a:path h="590550" w="4758333">
                  <a:moveTo>
                    <a:pt x="0" y="0"/>
                  </a:moveTo>
                  <a:lnTo>
                    <a:pt x="4758333" y="0"/>
                  </a:lnTo>
                  <a:lnTo>
                    <a:pt x="4758333" y="590550"/>
                  </a:lnTo>
                  <a:lnTo>
                    <a:pt x="0" y="590550"/>
                  </a:lnTo>
                  <a:close/>
                </a:path>
              </a:pathLst>
            </a:custGeom>
            <a:solidFill>
              <a:srgbClr val="000000">
                <a:alpha val="0"/>
              </a:srgbClr>
            </a:solidFill>
          </p:spPr>
        </p:sp>
        <p:sp>
          <p:nvSpPr>
            <p:cNvPr name="TextBox 25" id="25"/>
            <p:cNvSpPr txBox="true"/>
            <p:nvPr/>
          </p:nvSpPr>
          <p:spPr>
            <a:xfrm>
              <a:off x="0" y="-104775"/>
              <a:ext cx="4758333" cy="695325"/>
            </a:xfrm>
            <a:prstGeom prst="rect">
              <a:avLst/>
            </a:prstGeom>
          </p:spPr>
          <p:txBody>
            <a:bodyPr anchor="t" rtlCol="false" tIns="0" lIns="0" bIns="0" rIns="0"/>
            <a:lstStyle/>
            <a:p>
              <a:pPr algn="l">
                <a:lnSpc>
                  <a:spcPts val="4125"/>
                </a:lnSpc>
              </a:pPr>
              <a:r>
                <a:rPr lang="en-US" sz="2750">
                  <a:solidFill>
                    <a:srgbClr val="373B48"/>
                  </a:solidFill>
                  <a:latin typeface="Arimo"/>
                  <a:ea typeface="Arimo"/>
                  <a:cs typeface="Arimo"/>
                  <a:sym typeface="Arimo"/>
                </a:rPr>
                <a:t>Compared to Django</a:t>
              </a:r>
            </a:p>
          </p:txBody>
        </p:sp>
      </p:grpSp>
      <p:grpSp>
        <p:nvGrpSpPr>
          <p:cNvPr name="Group 26" id="26"/>
          <p:cNvGrpSpPr/>
          <p:nvPr/>
        </p:nvGrpSpPr>
        <p:grpSpPr>
          <a:xfrm rot="0">
            <a:off x="12340084" y="5722888"/>
            <a:ext cx="4972645" cy="907256"/>
            <a:chOff x="0" y="0"/>
            <a:chExt cx="6630193" cy="1209675"/>
          </a:xfrm>
        </p:grpSpPr>
        <p:sp>
          <p:nvSpPr>
            <p:cNvPr name="Freeform 27" id="27"/>
            <p:cNvSpPr/>
            <p:nvPr/>
          </p:nvSpPr>
          <p:spPr>
            <a:xfrm flipH="false" flipV="false" rot="0">
              <a:off x="0" y="0"/>
              <a:ext cx="6630193" cy="1209675"/>
            </a:xfrm>
            <a:custGeom>
              <a:avLst/>
              <a:gdLst/>
              <a:ahLst/>
              <a:cxnLst/>
              <a:rect r="r" b="b" t="t" l="l"/>
              <a:pathLst>
                <a:path h="1209675" w="6630193">
                  <a:moveTo>
                    <a:pt x="0" y="0"/>
                  </a:moveTo>
                  <a:lnTo>
                    <a:pt x="6630193" y="0"/>
                  </a:lnTo>
                  <a:lnTo>
                    <a:pt x="6630193" y="1209675"/>
                  </a:lnTo>
                  <a:lnTo>
                    <a:pt x="0" y="1209675"/>
                  </a:lnTo>
                  <a:close/>
                </a:path>
              </a:pathLst>
            </a:custGeom>
            <a:solidFill>
              <a:srgbClr val="000000">
                <a:alpha val="0"/>
              </a:srgbClr>
            </a:solidFill>
          </p:spPr>
        </p:sp>
        <p:sp>
          <p:nvSpPr>
            <p:cNvPr name="TextBox 28" id="28"/>
            <p:cNvSpPr txBox="true"/>
            <p:nvPr/>
          </p:nvSpPr>
          <p:spPr>
            <a:xfrm>
              <a:off x="0" y="-171450"/>
              <a:ext cx="6630193" cy="1381125"/>
            </a:xfrm>
            <a:prstGeom prst="rect">
              <a:avLst/>
            </a:prstGeom>
          </p:spPr>
          <p:txBody>
            <a:bodyPr anchor="t" rtlCol="false" tIns="0" lIns="0" bIns="0" rIns="0"/>
            <a:lstStyle/>
            <a:p>
              <a:pPr algn="l">
                <a:lnSpc>
                  <a:spcPts val="4274"/>
                </a:lnSpc>
              </a:pPr>
              <a:r>
                <a:rPr lang="en-US" sz="2187">
                  <a:solidFill>
                    <a:srgbClr val="52586B"/>
                  </a:solidFill>
                  <a:latin typeface="Arimo"/>
                  <a:ea typeface="Arimo"/>
                  <a:cs typeface="Arimo"/>
                  <a:sym typeface="Arimo"/>
                </a:rPr>
                <a:t>Less opinionated, more control, but fewer built-in features.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grpSp>
        <p:nvGrpSpPr>
          <p:cNvPr name="Group 6" id="6"/>
          <p:cNvGrpSpPr/>
          <p:nvPr/>
        </p:nvGrpSpPr>
        <p:grpSpPr>
          <a:xfrm rot="0">
            <a:off x="7850237" y="866329"/>
            <a:ext cx="9445526" cy="1771947"/>
            <a:chOff x="0" y="0"/>
            <a:chExt cx="12594035" cy="2362597"/>
          </a:xfrm>
        </p:grpSpPr>
        <p:sp>
          <p:nvSpPr>
            <p:cNvPr name="Freeform 7" id="7"/>
            <p:cNvSpPr/>
            <p:nvPr/>
          </p:nvSpPr>
          <p:spPr>
            <a:xfrm flipH="false" flipV="false" rot="0">
              <a:off x="0" y="0"/>
              <a:ext cx="12594035" cy="2362597"/>
            </a:xfrm>
            <a:custGeom>
              <a:avLst/>
              <a:gdLst/>
              <a:ahLst/>
              <a:cxnLst/>
              <a:rect r="r" b="b" t="t" l="l"/>
              <a:pathLst>
                <a:path h="2362597" w="12594035">
                  <a:moveTo>
                    <a:pt x="0" y="0"/>
                  </a:moveTo>
                  <a:lnTo>
                    <a:pt x="12594035" y="0"/>
                  </a:lnTo>
                  <a:lnTo>
                    <a:pt x="12594035" y="2362597"/>
                  </a:lnTo>
                  <a:lnTo>
                    <a:pt x="0" y="2362597"/>
                  </a:lnTo>
                  <a:close/>
                </a:path>
              </a:pathLst>
            </a:custGeom>
            <a:solidFill>
              <a:srgbClr val="000000">
                <a:alpha val="0"/>
              </a:srgbClr>
            </a:solidFill>
          </p:spPr>
        </p:sp>
        <p:sp>
          <p:nvSpPr>
            <p:cNvPr name="TextBox 8" id="8"/>
            <p:cNvSpPr txBox="true"/>
            <p:nvPr/>
          </p:nvSpPr>
          <p:spPr>
            <a:xfrm>
              <a:off x="0" y="-190500"/>
              <a:ext cx="12594035" cy="2553097"/>
            </a:xfrm>
            <a:prstGeom prst="rect">
              <a:avLst/>
            </a:prstGeom>
          </p:spPr>
          <p:txBody>
            <a:bodyPr anchor="t" rtlCol="false" tIns="0" lIns="0" bIns="0" rIns="0"/>
            <a:lstStyle/>
            <a:p>
              <a:pPr algn="l">
                <a:lnSpc>
                  <a:spcPts val="8324"/>
                </a:lnSpc>
              </a:pPr>
              <a:r>
                <a:rPr lang="en-US" sz="5562">
                  <a:solidFill>
                    <a:srgbClr val="373B48"/>
                  </a:solidFill>
                  <a:latin typeface="Arimo"/>
                  <a:ea typeface="Arimo"/>
                  <a:cs typeface="Arimo"/>
                  <a:sym typeface="Arimo"/>
                </a:rPr>
                <a:t>Flask Architecture Overview</a:t>
              </a:r>
            </a:p>
          </p:txBody>
        </p:sp>
      </p:grpSp>
      <p:grpSp>
        <p:nvGrpSpPr>
          <p:cNvPr name="Group 9" id="9"/>
          <p:cNvGrpSpPr/>
          <p:nvPr/>
        </p:nvGrpSpPr>
        <p:grpSpPr>
          <a:xfrm rot="0">
            <a:off x="7844284" y="3057526"/>
            <a:ext cx="649784" cy="649784"/>
            <a:chOff x="0" y="0"/>
            <a:chExt cx="866378" cy="866378"/>
          </a:xfrm>
        </p:grpSpPr>
        <p:sp>
          <p:nvSpPr>
            <p:cNvPr name="Freeform 10" id="10"/>
            <p:cNvSpPr/>
            <p:nvPr/>
          </p:nvSpPr>
          <p:spPr>
            <a:xfrm flipH="false" flipV="false" rot="0">
              <a:off x="7874" y="8001"/>
              <a:ext cx="850519" cy="850392"/>
            </a:xfrm>
            <a:custGeom>
              <a:avLst/>
              <a:gdLst/>
              <a:ahLst/>
              <a:cxnLst/>
              <a:rect r="r" b="b" t="t" l="l"/>
              <a:pathLst>
                <a:path h="850392" w="850519">
                  <a:moveTo>
                    <a:pt x="0" y="158750"/>
                  </a:moveTo>
                  <a:cubicBezTo>
                    <a:pt x="0" y="71120"/>
                    <a:pt x="71120" y="0"/>
                    <a:pt x="158750" y="0"/>
                  </a:cubicBezTo>
                  <a:lnTo>
                    <a:pt x="691769" y="0"/>
                  </a:lnTo>
                  <a:cubicBezTo>
                    <a:pt x="779399" y="0"/>
                    <a:pt x="850519" y="71120"/>
                    <a:pt x="850519" y="158750"/>
                  </a:cubicBezTo>
                  <a:lnTo>
                    <a:pt x="850519" y="691642"/>
                  </a:lnTo>
                  <a:cubicBezTo>
                    <a:pt x="850519" y="779272"/>
                    <a:pt x="779399" y="850392"/>
                    <a:pt x="691769" y="850392"/>
                  </a:cubicBezTo>
                  <a:lnTo>
                    <a:pt x="158877" y="850392"/>
                  </a:lnTo>
                  <a:cubicBezTo>
                    <a:pt x="71247" y="850392"/>
                    <a:pt x="127" y="779272"/>
                    <a:pt x="127" y="691642"/>
                  </a:cubicBezTo>
                  <a:close/>
                </a:path>
              </a:pathLst>
            </a:custGeom>
            <a:solidFill>
              <a:srgbClr val="E2E4E9"/>
            </a:solidFill>
          </p:spPr>
        </p:sp>
        <p:sp>
          <p:nvSpPr>
            <p:cNvPr name="Freeform 11" id="11"/>
            <p:cNvSpPr/>
            <p:nvPr/>
          </p:nvSpPr>
          <p:spPr>
            <a:xfrm flipH="false" flipV="false" rot="0">
              <a:off x="0" y="0"/>
              <a:ext cx="866394" cy="866394"/>
            </a:xfrm>
            <a:custGeom>
              <a:avLst/>
              <a:gdLst/>
              <a:ahLst/>
              <a:cxnLst/>
              <a:rect r="r" b="b" t="t" l="l"/>
              <a:pathLst>
                <a:path h="866394" w="866394">
                  <a:moveTo>
                    <a:pt x="0" y="166751"/>
                  </a:moveTo>
                  <a:cubicBezTo>
                    <a:pt x="0" y="74676"/>
                    <a:pt x="74676" y="0"/>
                    <a:pt x="166751" y="0"/>
                  </a:cubicBezTo>
                  <a:lnTo>
                    <a:pt x="699643" y="0"/>
                  </a:lnTo>
                  <a:lnTo>
                    <a:pt x="699643" y="7874"/>
                  </a:lnTo>
                  <a:lnTo>
                    <a:pt x="699643" y="0"/>
                  </a:lnTo>
                  <a:lnTo>
                    <a:pt x="699643" y="7874"/>
                  </a:lnTo>
                  <a:lnTo>
                    <a:pt x="699643" y="0"/>
                  </a:lnTo>
                  <a:cubicBezTo>
                    <a:pt x="791718" y="0"/>
                    <a:pt x="866394" y="74676"/>
                    <a:pt x="866394" y="166751"/>
                  </a:cubicBezTo>
                  <a:lnTo>
                    <a:pt x="866394" y="699643"/>
                  </a:lnTo>
                  <a:lnTo>
                    <a:pt x="858520" y="699643"/>
                  </a:lnTo>
                  <a:lnTo>
                    <a:pt x="866394" y="699643"/>
                  </a:lnTo>
                  <a:cubicBezTo>
                    <a:pt x="866394" y="791718"/>
                    <a:pt x="791718" y="866394"/>
                    <a:pt x="699643" y="866394"/>
                  </a:cubicBezTo>
                  <a:lnTo>
                    <a:pt x="699643" y="858520"/>
                  </a:lnTo>
                  <a:lnTo>
                    <a:pt x="699643" y="866394"/>
                  </a:lnTo>
                  <a:lnTo>
                    <a:pt x="166751" y="866394"/>
                  </a:lnTo>
                  <a:lnTo>
                    <a:pt x="166751" y="858520"/>
                  </a:lnTo>
                  <a:lnTo>
                    <a:pt x="166751" y="866394"/>
                  </a:lnTo>
                  <a:cubicBezTo>
                    <a:pt x="74676" y="866394"/>
                    <a:pt x="0" y="791718"/>
                    <a:pt x="0" y="699643"/>
                  </a:cubicBezTo>
                  <a:lnTo>
                    <a:pt x="0" y="166751"/>
                  </a:lnTo>
                  <a:lnTo>
                    <a:pt x="7874" y="166751"/>
                  </a:lnTo>
                  <a:lnTo>
                    <a:pt x="0" y="166751"/>
                  </a:lnTo>
                  <a:moveTo>
                    <a:pt x="15875" y="166751"/>
                  </a:moveTo>
                  <a:lnTo>
                    <a:pt x="15875" y="699643"/>
                  </a:lnTo>
                  <a:lnTo>
                    <a:pt x="7874" y="699643"/>
                  </a:lnTo>
                  <a:lnTo>
                    <a:pt x="15748" y="699643"/>
                  </a:lnTo>
                  <a:cubicBezTo>
                    <a:pt x="15748" y="782955"/>
                    <a:pt x="83312" y="850519"/>
                    <a:pt x="166624" y="850519"/>
                  </a:cubicBezTo>
                  <a:lnTo>
                    <a:pt x="699643" y="850519"/>
                  </a:lnTo>
                  <a:cubicBezTo>
                    <a:pt x="782955" y="850519"/>
                    <a:pt x="850519" y="782955"/>
                    <a:pt x="850519" y="699643"/>
                  </a:cubicBezTo>
                  <a:lnTo>
                    <a:pt x="850519" y="166751"/>
                  </a:lnTo>
                  <a:lnTo>
                    <a:pt x="858393" y="166751"/>
                  </a:lnTo>
                  <a:lnTo>
                    <a:pt x="850519" y="166751"/>
                  </a:lnTo>
                  <a:cubicBezTo>
                    <a:pt x="850519" y="83439"/>
                    <a:pt x="782955" y="15875"/>
                    <a:pt x="699643" y="15875"/>
                  </a:cubicBezTo>
                  <a:lnTo>
                    <a:pt x="166751" y="15875"/>
                  </a:lnTo>
                  <a:lnTo>
                    <a:pt x="166751" y="7874"/>
                  </a:lnTo>
                  <a:lnTo>
                    <a:pt x="166751" y="15748"/>
                  </a:lnTo>
                  <a:cubicBezTo>
                    <a:pt x="83439" y="15875"/>
                    <a:pt x="15875" y="83439"/>
                    <a:pt x="15875" y="166751"/>
                  </a:cubicBezTo>
                  <a:close/>
                </a:path>
              </a:pathLst>
            </a:custGeom>
            <a:solidFill>
              <a:srgbClr val="C8CACF"/>
            </a:solidFill>
          </p:spPr>
        </p:sp>
      </p:grpSp>
      <p:grpSp>
        <p:nvGrpSpPr>
          <p:cNvPr name="Group 12" id="12"/>
          <p:cNvGrpSpPr/>
          <p:nvPr/>
        </p:nvGrpSpPr>
        <p:grpSpPr>
          <a:xfrm rot="0">
            <a:off x="8771632" y="3160811"/>
            <a:ext cx="3544044" cy="442912"/>
            <a:chOff x="0" y="0"/>
            <a:chExt cx="4725392" cy="590550"/>
          </a:xfrm>
        </p:grpSpPr>
        <p:sp>
          <p:nvSpPr>
            <p:cNvPr name="Freeform 13" id="13"/>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4" id="14"/>
            <p:cNvSpPr txBox="true"/>
            <p:nvPr/>
          </p:nvSpPr>
          <p:spPr>
            <a:xfrm>
              <a:off x="0" y="-104775"/>
              <a:ext cx="4725392" cy="695325"/>
            </a:xfrm>
            <a:prstGeom prst="rect">
              <a:avLst/>
            </a:prstGeom>
          </p:spPr>
          <p:txBody>
            <a:bodyPr anchor="t" rtlCol="false" tIns="0" lIns="0" bIns="0" rIns="0"/>
            <a:lstStyle/>
            <a:p>
              <a:pPr algn="l">
                <a:lnSpc>
                  <a:spcPts val="4125"/>
                </a:lnSpc>
              </a:pPr>
              <a:r>
                <a:rPr lang="en-US" sz="2750">
                  <a:solidFill>
                    <a:srgbClr val="52586B"/>
                  </a:solidFill>
                  <a:latin typeface="Arimo"/>
                  <a:ea typeface="Arimo"/>
                  <a:cs typeface="Arimo"/>
                  <a:sym typeface="Arimo"/>
                </a:rPr>
                <a:t>WSGI</a:t>
              </a:r>
            </a:p>
          </p:txBody>
        </p:sp>
      </p:grpSp>
      <p:grpSp>
        <p:nvGrpSpPr>
          <p:cNvPr name="Group 15" id="15"/>
          <p:cNvGrpSpPr/>
          <p:nvPr/>
        </p:nvGrpSpPr>
        <p:grpSpPr>
          <a:xfrm rot="0">
            <a:off x="8771632" y="3773835"/>
            <a:ext cx="8524131" cy="453629"/>
            <a:chOff x="0" y="0"/>
            <a:chExt cx="11365508" cy="604838"/>
          </a:xfrm>
        </p:grpSpPr>
        <p:sp>
          <p:nvSpPr>
            <p:cNvPr name="Freeform 16" id="16"/>
            <p:cNvSpPr/>
            <p:nvPr/>
          </p:nvSpPr>
          <p:spPr>
            <a:xfrm flipH="false" flipV="false" rot="0">
              <a:off x="0" y="0"/>
              <a:ext cx="11365509" cy="604838"/>
            </a:xfrm>
            <a:custGeom>
              <a:avLst/>
              <a:gdLst/>
              <a:ahLst/>
              <a:cxnLst/>
              <a:rect r="r" b="b" t="t" l="l"/>
              <a:pathLst>
                <a:path h="604838" w="11365509">
                  <a:moveTo>
                    <a:pt x="0" y="0"/>
                  </a:moveTo>
                  <a:lnTo>
                    <a:pt x="11365509" y="0"/>
                  </a:lnTo>
                  <a:lnTo>
                    <a:pt x="11365509" y="604838"/>
                  </a:lnTo>
                  <a:lnTo>
                    <a:pt x="0" y="604838"/>
                  </a:lnTo>
                  <a:close/>
                </a:path>
              </a:pathLst>
            </a:custGeom>
            <a:solidFill>
              <a:srgbClr val="000000">
                <a:alpha val="0"/>
              </a:srgbClr>
            </a:solidFill>
          </p:spPr>
        </p:sp>
        <p:sp>
          <p:nvSpPr>
            <p:cNvPr name="TextBox 17" id="17"/>
            <p:cNvSpPr txBox="true"/>
            <p:nvPr/>
          </p:nvSpPr>
          <p:spPr>
            <a:xfrm>
              <a:off x="0" y="-171450"/>
              <a:ext cx="11365508" cy="776288"/>
            </a:xfrm>
            <a:prstGeom prst="rect">
              <a:avLst/>
            </a:prstGeom>
          </p:spPr>
          <p:txBody>
            <a:bodyPr anchor="t" rtlCol="false" tIns="0" lIns="0" bIns="0" rIns="0"/>
            <a:lstStyle/>
            <a:p>
              <a:pPr algn="l">
                <a:lnSpc>
                  <a:spcPts val="4274"/>
                </a:lnSpc>
              </a:pPr>
              <a:r>
                <a:rPr lang="en-US" sz="2187">
                  <a:solidFill>
                    <a:srgbClr val="52586B"/>
                  </a:solidFill>
                  <a:latin typeface="Arimo"/>
                  <a:ea typeface="Arimo"/>
                  <a:cs typeface="Arimo"/>
                  <a:sym typeface="Arimo"/>
                </a:rPr>
                <a:t>Standard interface between web servers and Python apps.</a:t>
              </a:r>
            </a:p>
          </p:txBody>
        </p:sp>
      </p:grpSp>
      <p:grpSp>
        <p:nvGrpSpPr>
          <p:cNvPr name="Group 18" id="18"/>
          <p:cNvGrpSpPr/>
          <p:nvPr/>
        </p:nvGrpSpPr>
        <p:grpSpPr>
          <a:xfrm rot="0">
            <a:off x="7844284" y="4788544"/>
            <a:ext cx="649784" cy="649784"/>
            <a:chOff x="0" y="0"/>
            <a:chExt cx="866378" cy="866378"/>
          </a:xfrm>
        </p:grpSpPr>
        <p:sp>
          <p:nvSpPr>
            <p:cNvPr name="Freeform 19" id="19"/>
            <p:cNvSpPr/>
            <p:nvPr/>
          </p:nvSpPr>
          <p:spPr>
            <a:xfrm flipH="false" flipV="false" rot="0">
              <a:off x="7874" y="8001"/>
              <a:ext cx="850519" cy="850392"/>
            </a:xfrm>
            <a:custGeom>
              <a:avLst/>
              <a:gdLst/>
              <a:ahLst/>
              <a:cxnLst/>
              <a:rect r="r" b="b" t="t" l="l"/>
              <a:pathLst>
                <a:path h="850392" w="850519">
                  <a:moveTo>
                    <a:pt x="0" y="158750"/>
                  </a:moveTo>
                  <a:cubicBezTo>
                    <a:pt x="0" y="71120"/>
                    <a:pt x="71120" y="0"/>
                    <a:pt x="158750" y="0"/>
                  </a:cubicBezTo>
                  <a:lnTo>
                    <a:pt x="691769" y="0"/>
                  </a:lnTo>
                  <a:cubicBezTo>
                    <a:pt x="779399" y="0"/>
                    <a:pt x="850519" y="71120"/>
                    <a:pt x="850519" y="158750"/>
                  </a:cubicBezTo>
                  <a:lnTo>
                    <a:pt x="850519" y="691642"/>
                  </a:lnTo>
                  <a:cubicBezTo>
                    <a:pt x="850519" y="779272"/>
                    <a:pt x="779399" y="850392"/>
                    <a:pt x="691769" y="850392"/>
                  </a:cubicBezTo>
                  <a:lnTo>
                    <a:pt x="158877" y="850392"/>
                  </a:lnTo>
                  <a:cubicBezTo>
                    <a:pt x="71247" y="850392"/>
                    <a:pt x="127" y="779272"/>
                    <a:pt x="127" y="691642"/>
                  </a:cubicBezTo>
                  <a:close/>
                </a:path>
              </a:pathLst>
            </a:custGeom>
            <a:solidFill>
              <a:srgbClr val="E2E4E9"/>
            </a:solidFill>
          </p:spPr>
        </p:sp>
        <p:sp>
          <p:nvSpPr>
            <p:cNvPr name="Freeform 20" id="20"/>
            <p:cNvSpPr/>
            <p:nvPr/>
          </p:nvSpPr>
          <p:spPr>
            <a:xfrm flipH="false" flipV="false" rot="0">
              <a:off x="0" y="0"/>
              <a:ext cx="866394" cy="866394"/>
            </a:xfrm>
            <a:custGeom>
              <a:avLst/>
              <a:gdLst/>
              <a:ahLst/>
              <a:cxnLst/>
              <a:rect r="r" b="b" t="t" l="l"/>
              <a:pathLst>
                <a:path h="866394" w="866394">
                  <a:moveTo>
                    <a:pt x="0" y="166751"/>
                  </a:moveTo>
                  <a:cubicBezTo>
                    <a:pt x="0" y="74676"/>
                    <a:pt x="74676" y="0"/>
                    <a:pt x="166751" y="0"/>
                  </a:cubicBezTo>
                  <a:lnTo>
                    <a:pt x="699643" y="0"/>
                  </a:lnTo>
                  <a:lnTo>
                    <a:pt x="699643" y="7874"/>
                  </a:lnTo>
                  <a:lnTo>
                    <a:pt x="699643" y="0"/>
                  </a:lnTo>
                  <a:lnTo>
                    <a:pt x="699643" y="7874"/>
                  </a:lnTo>
                  <a:lnTo>
                    <a:pt x="699643" y="0"/>
                  </a:lnTo>
                  <a:cubicBezTo>
                    <a:pt x="791718" y="0"/>
                    <a:pt x="866394" y="74676"/>
                    <a:pt x="866394" y="166751"/>
                  </a:cubicBezTo>
                  <a:lnTo>
                    <a:pt x="866394" y="699643"/>
                  </a:lnTo>
                  <a:lnTo>
                    <a:pt x="858520" y="699643"/>
                  </a:lnTo>
                  <a:lnTo>
                    <a:pt x="866394" y="699643"/>
                  </a:lnTo>
                  <a:cubicBezTo>
                    <a:pt x="866394" y="791718"/>
                    <a:pt x="791718" y="866394"/>
                    <a:pt x="699643" y="866394"/>
                  </a:cubicBezTo>
                  <a:lnTo>
                    <a:pt x="699643" y="858520"/>
                  </a:lnTo>
                  <a:lnTo>
                    <a:pt x="699643" y="866394"/>
                  </a:lnTo>
                  <a:lnTo>
                    <a:pt x="166751" y="866394"/>
                  </a:lnTo>
                  <a:lnTo>
                    <a:pt x="166751" y="858520"/>
                  </a:lnTo>
                  <a:lnTo>
                    <a:pt x="166751" y="866394"/>
                  </a:lnTo>
                  <a:cubicBezTo>
                    <a:pt x="74676" y="866394"/>
                    <a:pt x="0" y="791718"/>
                    <a:pt x="0" y="699643"/>
                  </a:cubicBezTo>
                  <a:lnTo>
                    <a:pt x="0" y="166751"/>
                  </a:lnTo>
                  <a:lnTo>
                    <a:pt x="7874" y="166751"/>
                  </a:lnTo>
                  <a:lnTo>
                    <a:pt x="0" y="166751"/>
                  </a:lnTo>
                  <a:moveTo>
                    <a:pt x="15875" y="166751"/>
                  </a:moveTo>
                  <a:lnTo>
                    <a:pt x="15875" y="699643"/>
                  </a:lnTo>
                  <a:lnTo>
                    <a:pt x="7874" y="699643"/>
                  </a:lnTo>
                  <a:lnTo>
                    <a:pt x="15748" y="699643"/>
                  </a:lnTo>
                  <a:cubicBezTo>
                    <a:pt x="15748" y="782955"/>
                    <a:pt x="83312" y="850519"/>
                    <a:pt x="166624" y="850519"/>
                  </a:cubicBezTo>
                  <a:lnTo>
                    <a:pt x="699643" y="850519"/>
                  </a:lnTo>
                  <a:cubicBezTo>
                    <a:pt x="782955" y="850519"/>
                    <a:pt x="850519" y="782955"/>
                    <a:pt x="850519" y="699643"/>
                  </a:cubicBezTo>
                  <a:lnTo>
                    <a:pt x="850519" y="166751"/>
                  </a:lnTo>
                  <a:lnTo>
                    <a:pt x="858393" y="166751"/>
                  </a:lnTo>
                  <a:lnTo>
                    <a:pt x="850519" y="166751"/>
                  </a:lnTo>
                  <a:cubicBezTo>
                    <a:pt x="850519" y="83439"/>
                    <a:pt x="782955" y="15875"/>
                    <a:pt x="699643" y="15875"/>
                  </a:cubicBezTo>
                  <a:lnTo>
                    <a:pt x="166751" y="15875"/>
                  </a:lnTo>
                  <a:lnTo>
                    <a:pt x="166751" y="7874"/>
                  </a:lnTo>
                  <a:lnTo>
                    <a:pt x="166751" y="15748"/>
                  </a:lnTo>
                  <a:cubicBezTo>
                    <a:pt x="83439" y="15875"/>
                    <a:pt x="15875" y="83439"/>
                    <a:pt x="15875" y="166751"/>
                  </a:cubicBezTo>
                  <a:close/>
                </a:path>
              </a:pathLst>
            </a:custGeom>
            <a:solidFill>
              <a:srgbClr val="C8CACF"/>
            </a:solidFill>
          </p:spPr>
        </p:sp>
      </p:grpSp>
      <p:grpSp>
        <p:nvGrpSpPr>
          <p:cNvPr name="Group 21" id="21"/>
          <p:cNvGrpSpPr/>
          <p:nvPr/>
        </p:nvGrpSpPr>
        <p:grpSpPr>
          <a:xfrm rot="0">
            <a:off x="8771632" y="4891831"/>
            <a:ext cx="3544044" cy="442912"/>
            <a:chOff x="0" y="0"/>
            <a:chExt cx="4725392" cy="590550"/>
          </a:xfrm>
        </p:grpSpPr>
        <p:sp>
          <p:nvSpPr>
            <p:cNvPr name="Freeform 22" id="22"/>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3" id="23"/>
            <p:cNvSpPr txBox="true"/>
            <p:nvPr/>
          </p:nvSpPr>
          <p:spPr>
            <a:xfrm>
              <a:off x="0" y="-104775"/>
              <a:ext cx="4725392" cy="695325"/>
            </a:xfrm>
            <a:prstGeom prst="rect">
              <a:avLst/>
            </a:prstGeom>
          </p:spPr>
          <p:txBody>
            <a:bodyPr anchor="t" rtlCol="false" tIns="0" lIns="0" bIns="0" rIns="0"/>
            <a:lstStyle/>
            <a:p>
              <a:pPr algn="l">
                <a:lnSpc>
                  <a:spcPts val="4125"/>
                </a:lnSpc>
              </a:pPr>
              <a:r>
                <a:rPr lang="en-US" sz="2750">
                  <a:solidFill>
                    <a:srgbClr val="52586B"/>
                  </a:solidFill>
                  <a:latin typeface="Arimo"/>
                  <a:ea typeface="Arimo"/>
                  <a:cs typeface="Arimo"/>
                  <a:sym typeface="Arimo"/>
                </a:rPr>
                <a:t>Werkzeug</a:t>
              </a:r>
            </a:p>
          </p:txBody>
        </p:sp>
      </p:grpSp>
      <p:grpSp>
        <p:nvGrpSpPr>
          <p:cNvPr name="Group 24" id="24"/>
          <p:cNvGrpSpPr/>
          <p:nvPr/>
        </p:nvGrpSpPr>
        <p:grpSpPr>
          <a:xfrm rot="0">
            <a:off x="8771632" y="5504855"/>
            <a:ext cx="8524131" cy="453629"/>
            <a:chOff x="0" y="0"/>
            <a:chExt cx="11365508" cy="604838"/>
          </a:xfrm>
        </p:grpSpPr>
        <p:sp>
          <p:nvSpPr>
            <p:cNvPr name="Freeform 25" id="25"/>
            <p:cNvSpPr/>
            <p:nvPr/>
          </p:nvSpPr>
          <p:spPr>
            <a:xfrm flipH="false" flipV="false" rot="0">
              <a:off x="0" y="0"/>
              <a:ext cx="11365509" cy="604838"/>
            </a:xfrm>
            <a:custGeom>
              <a:avLst/>
              <a:gdLst/>
              <a:ahLst/>
              <a:cxnLst/>
              <a:rect r="r" b="b" t="t" l="l"/>
              <a:pathLst>
                <a:path h="604838" w="11365509">
                  <a:moveTo>
                    <a:pt x="0" y="0"/>
                  </a:moveTo>
                  <a:lnTo>
                    <a:pt x="11365509" y="0"/>
                  </a:lnTo>
                  <a:lnTo>
                    <a:pt x="11365509" y="604838"/>
                  </a:lnTo>
                  <a:lnTo>
                    <a:pt x="0" y="604838"/>
                  </a:lnTo>
                  <a:close/>
                </a:path>
              </a:pathLst>
            </a:custGeom>
            <a:solidFill>
              <a:srgbClr val="000000">
                <a:alpha val="0"/>
              </a:srgbClr>
            </a:solidFill>
          </p:spPr>
        </p:sp>
        <p:sp>
          <p:nvSpPr>
            <p:cNvPr name="TextBox 26" id="26"/>
            <p:cNvSpPr txBox="true"/>
            <p:nvPr/>
          </p:nvSpPr>
          <p:spPr>
            <a:xfrm>
              <a:off x="0" y="-171450"/>
              <a:ext cx="11365508" cy="776288"/>
            </a:xfrm>
            <a:prstGeom prst="rect">
              <a:avLst/>
            </a:prstGeom>
          </p:spPr>
          <p:txBody>
            <a:bodyPr anchor="t" rtlCol="false" tIns="0" lIns="0" bIns="0" rIns="0"/>
            <a:lstStyle/>
            <a:p>
              <a:pPr algn="l">
                <a:lnSpc>
                  <a:spcPts val="4274"/>
                </a:lnSpc>
              </a:pPr>
              <a:r>
                <a:rPr lang="en-US" sz="2187">
                  <a:solidFill>
                    <a:srgbClr val="52586B"/>
                  </a:solidFill>
                  <a:latin typeface="Arimo"/>
                  <a:ea typeface="Arimo"/>
                  <a:cs typeface="Arimo"/>
                  <a:sym typeface="Arimo"/>
                </a:rPr>
                <a:t>WSGI utility library powering Flask's routing and request handling.</a:t>
              </a:r>
            </a:p>
          </p:txBody>
        </p:sp>
      </p:grpSp>
      <p:grpSp>
        <p:nvGrpSpPr>
          <p:cNvPr name="Group 27" id="27"/>
          <p:cNvGrpSpPr/>
          <p:nvPr/>
        </p:nvGrpSpPr>
        <p:grpSpPr>
          <a:xfrm rot="0">
            <a:off x="7844284" y="6519564"/>
            <a:ext cx="649784" cy="649784"/>
            <a:chOff x="0" y="0"/>
            <a:chExt cx="866378" cy="866378"/>
          </a:xfrm>
        </p:grpSpPr>
        <p:sp>
          <p:nvSpPr>
            <p:cNvPr name="Freeform 28" id="28"/>
            <p:cNvSpPr/>
            <p:nvPr/>
          </p:nvSpPr>
          <p:spPr>
            <a:xfrm flipH="false" flipV="false" rot="0">
              <a:off x="7874" y="8001"/>
              <a:ext cx="850519" cy="850392"/>
            </a:xfrm>
            <a:custGeom>
              <a:avLst/>
              <a:gdLst/>
              <a:ahLst/>
              <a:cxnLst/>
              <a:rect r="r" b="b" t="t" l="l"/>
              <a:pathLst>
                <a:path h="850392" w="850519">
                  <a:moveTo>
                    <a:pt x="0" y="158750"/>
                  </a:moveTo>
                  <a:cubicBezTo>
                    <a:pt x="0" y="71120"/>
                    <a:pt x="71120" y="0"/>
                    <a:pt x="158750" y="0"/>
                  </a:cubicBezTo>
                  <a:lnTo>
                    <a:pt x="691769" y="0"/>
                  </a:lnTo>
                  <a:cubicBezTo>
                    <a:pt x="779399" y="0"/>
                    <a:pt x="850519" y="71120"/>
                    <a:pt x="850519" y="158750"/>
                  </a:cubicBezTo>
                  <a:lnTo>
                    <a:pt x="850519" y="691642"/>
                  </a:lnTo>
                  <a:cubicBezTo>
                    <a:pt x="850519" y="779272"/>
                    <a:pt x="779399" y="850392"/>
                    <a:pt x="691769" y="850392"/>
                  </a:cubicBezTo>
                  <a:lnTo>
                    <a:pt x="158877" y="850392"/>
                  </a:lnTo>
                  <a:cubicBezTo>
                    <a:pt x="71247" y="850392"/>
                    <a:pt x="127" y="779272"/>
                    <a:pt x="127" y="691642"/>
                  </a:cubicBezTo>
                  <a:close/>
                </a:path>
              </a:pathLst>
            </a:custGeom>
            <a:solidFill>
              <a:srgbClr val="E2E4E9"/>
            </a:solidFill>
          </p:spPr>
        </p:sp>
        <p:sp>
          <p:nvSpPr>
            <p:cNvPr name="Freeform 29" id="29"/>
            <p:cNvSpPr/>
            <p:nvPr/>
          </p:nvSpPr>
          <p:spPr>
            <a:xfrm flipH="false" flipV="false" rot="0">
              <a:off x="0" y="0"/>
              <a:ext cx="866394" cy="866394"/>
            </a:xfrm>
            <a:custGeom>
              <a:avLst/>
              <a:gdLst/>
              <a:ahLst/>
              <a:cxnLst/>
              <a:rect r="r" b="b" t="t" l="l"/>
              <a:pathLst>
                <a:path h="866394" w="866394">
                  <a:moveTo>
                    <a:pt x="0" y="166751"/>
                  </a:moveTo>
                  <a:cubicBezTo>
                    <a:pt x="0" y="74676"/>
                    <a:pt x="74676" y="0"/>
                    <a:pt x="166751" y="0"/>
                  </a:cubicBezTo>
                  <a:lnTo>
                    <a:pt x="699643" y="0"/>
                  </a:lnTo>
                  <a:lnTo>
                    <a:pt x="699643" y="7874"/>
                  </a:lnTo>
                  <a:lnTo>
                    <a:pt x="699643" y="0"/>
                  </a:lnTo>
                  <a:lnTo>
                    <a:pt x="699643" y="7874"/>
                  </a:lnTo>
                  <a:lnTo>
                    <a:pt x="699643" y="0"/>
                  </a:lnTo>
                  <a:cubicBezTo>
                    <a:pt x="791718" y="0"/>
                    <a:pt x="866394" y="74676"/>
                    <a:pt x="866394" y="166751"/>
                  </a:cubicBezTo>
                  <a:lnTo>
                    <a:pt x="866394" y="699643"/>
                  </a:lnTo>
                  <a:lnTo>
                    <a:pt x="858520" y="699643"/>
                  </a:lnTo>
                  <a:lnTo>
                    <a:pt x="866394" y="699643"/>
                  </a:lnTo>
                  <a:cubicBezTo>
                    <a:pt x="866394" y="791718"/>
                    <a:pt x="791718" y="866394"/>
                    <a:pt x="699643" y="866394"/>
                  </a:cubicBezTo>
                  <a:lnTo>
                    <a:pt x="699643" y="858520"/>
                  </a:lnTo>
                  <a:lnTo>
                    <a:pt x="699643" y="866394"/>
                  </a:lnTo>
                  <a:lnTo>
                    <a:pt x="166751" y="866394"/>
                  </a:lnTo>
                  <a:lnTo>
                    <a:pt x="166751" y="858520"/>
                  </a:lnTo>
                  <a:lnTo>
                    <a:pt x="166751" y="866394"/>
                  </a:lnTo>
                  <a:cubicBezTo>
                    <a:pt x="74676" y="866394"/>
                    <a:pt x="0" y="791718"/>
                    <a:pt x="0" y="699643"/>
                  </a:cubicBezTo>
                  <a:lnTo>
                    <a:pt x="0" y="166751"/>
                  </a:lnTo>
                  <a:lnTo>
                    <a:pt x="7874" y="166751"/>
                  </a:lnTo>
                  <a:lnTo>
                    <a:pt x="0" y="166751"/>
                  </a:lnTo>
                  <a:moveTo>
                    <a:pt x="15875" y="166751"/>
                  </a:moveTo>
                  <a:lnTo>
                    <a:pt x="15875" y="699643"/>
                  </a:lnTo>
                  <a:lnTo>
                    <a:pt x="7874" y="699643"/>
                  </a:lnTo>
                  <a:lnTo>
                    <a:pt x="15748" y="699643"/>
                  </a:lnTo>
                  <a:cubicBezTo>
                    <a:pt x="15748" y="782955"/>
                    <a:pt x="83312" y="850519"/>
                    <a:pt x="166624" y="850519"/>
                  </a:cubicBezTo>
                  <a:lnTo>
                    <a:pt x="699643" y="850519"/>
                  </a:lnTo>
                  <a:cubicBezTo>
                    <a:pt x="782955" y="850519"/>
                    <a:pt x="850519" y="782955"/>
                    <a:pt x="850519" y="699643"/>
                  </a:cubicBezTo>
                  <a:lnTo>
                    <a:pt x="850519" y="166751"/>
                  </a:lnTo>
                  <a:lnTo>
                    <a:pt x="858393" y="166751"/>
                  </a:lnTo>
                  <a:lnTo>
                    <a:pt x="850519" y="166751"/>
                  </a:lnTo>
                  <a:cubicBezTo>
                    <a:pt x="850519" y="83439"/>
                    <a:pt x="782955" y="15875"/>
                    <a:pt x="699643" y="15875"/>
                  </a:cubicBezTo>
                  <a:lnTo>
                    <a:pt x="166751" y="15875"/>
                  </a:lnTo>
                  <a:lnTo>
                    <a:pt x="166751" y="7874"/>
                  </a:lnTo>
                  <a:lnTo>
                    <a:pt x="166751" y="15748"/>
                  </a:lnTo>
                  <a:cubicBezTo>
                    <a:pt x="83439" y="15875"/>
                    <a:pt x="15875" y="83439"/>
                    <a:pt x="15875" y="166751"/>
                  </a:cubicBezTo>
                  <a:close/>
                </a:path>
              </a:pathLst>
            </a:custGeom>
            <a:solidFill>
              <a:srgbClr val="C8CACF"/>
            </a:solidFill>
          </p:spPr>
        </p:sp>
      </p:grpSp>
      <p:grpSp>
        <p:nvGrpSpPr>
          <p:cNvPr name="Group 30" id="30"/>
          <p:cNvGrpSpPr/>
          <p:nvPr/>
        </p:nvGrpSpPr>
        <p:grpSpPr>
          <a:xfrm rot="0">
            <a:off x="8771632" y="6622851"/>
            <a:ext cx="3544044" cy="442912"/>
            <a:chOff x="0" y="0"/>
            <a:chExt cx="4725392" cy="590550"/>
          </a:xfrm>
        </p:grpSpPr>
        <p:sp>
          <p:nvSpPr>
            <p:cNvPr name="Freeform 31" id="31"/>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32" id="32"/>
            <p:cNvSpPr txBox="true"/>
            <p:nvPr/>
          </p:nvSpPr>
          <p:spPr>
            <a:xfrm>
              <a:off x="0" y="-104775"/>
              <a:ext cx="4725392" cy="695325"/>
            </a:xfrm>
            <a:prstGeom prst="rect">
              <a:avLst/>
            </a:prstGeom>
          </p:spPr>
          <p:txBody>
            <a:bodyPr anchor="t" rtlCol="false" tIns="0" lIns="0" bIns="0" rIns="0"/>
            <a:lstStyle/>
            <a:p>
              <a:pPr algn="l">
                <a:lnSpc>
                  <a:spcPts val="4125"/>
                </a:lnSpc>
              </a:pPr>
              <a:r>
                <a:rPr lang="en-US" sz="2750">
                  <a:solidFill>
                    <a:srgbClr val="52586B"/>
                  </a:solidFill>
                  <a:latin typeface="Arimo"/>
                  <a:ea typeface="Arimo"/>
                  <a:cs typeface="Arimo"/>
                  <a:sym typeface="Arimo"/>
                </a:rPr>
                <a:t>Jinja2</a:t>
              </a:r>
            </a:p>
          </p:txBody>
        </p:sp>
      </p:grpSp>
      <p:grpSp>
        <p:nvGrpSpPr>
          <p:cNvPr name="Group 33" id="33"/>
          <p:cNvGrpSpPr/>
          <p:nvPr/>
        </p:nvGrpSpPr>
        <p:grpSpPr>
          <a:xfrm rot="0">
            <a:off x="8771632" y="7235875"/>
            <a:ext cx="8524131" cy="453629"/>
            <a:chOff x="0" y="0"/>
            <a:chExt cx="11365508" cy="604838"/>
          </a:xfrm>
        </p:grpSpPr>
        <p:sp>
          <p:nvSpPr>
            <p:cNvPr name="Freeform 34" id="34"/>
            <p:cNvSpPr/>
            <p:nvPr/>
          </p:nvSpPr>
          <p:spPr>
            <a:xfrm flipH="false" flipV="false" rot="0">
              <a:off x="0" y="0"/>
              <a:ext cx="11365509" cy="604838"/>
            </a:xfrm>
            <a:custGeom>
              <a:avLst/>
              <a:gdLst/>
              <a:ahLst/>
              <a:cxnLst/>
              <a:rect r="r" b="b" t="t" l="l"/>
              <a:pathLst>
                <a:path h="604838" w="11365509">
                  <a:moveTo>
                    <a:pt x="0" y="0"/>
                  </a:moveTo>
                  <a:lnTo>
                    <a:pt x="11365509" y="0"/>
                  </a:lnTo>
                  <a:lnTo>
                    <a:pt x="11365509" y="604838"/>
                  </a:lnTo>
                  <a:lnTo>
                    <a:pt x="0" y="604838"/>
                  </a:lnTo>
                  <a:close/>
                </a:path>
              </a:pathLst>
            </a:custGeom>
            <a:solidFill>
              <a:srgbClr val="000000">
                <a:alpha val="0"/>
              </a:srgbClr>
            </a:solidFill>
          </p:spPr>
        </p:sp>
        <p:sp>
          <p:nvSpPr>
            <p:cNvPr name="TextBox 35" id="35"/>
            <p:cNvSpPr txBox="true"/>
            <p:nvPr/>
          </p:nvSpPr>
          <p:spPr>
            <a:xfrm>
              <a:off x="0" y="-171450"/>
              <a:ext cx="11365508" cy="776288"/>
            </a:xfrm>
            <a:prstGeom prst="rect">
              <a:avLst/>
            </a:prstGeom>
          </p:spPr>
          <p:txBody>
            <a:bodyPr anchor="t" rtlCol="false" tIns="0" lIns="0" bIns="0" rIns="0"/>
            <a:lstStyle/>
            <a:p>
              <a:pPr algn="l">
                <a:lnSpc>
                  <a:spcPts val="4274"/>
                </a:lnSpc>
              </a:pPr>
              <a:r>
                <a:rPr lang="en-US" sz="2187">
                  <a:solidFill>
                    <a:srgbClr val="52586B"/>
                  </a:solidFill>
                  <a:latin typeface="Arimo"/>
                  <a:ea typeface="Arimo"/>
                  <a:cs typeface="Arimo"/>
                  <a:sym typeface="Arimo"/>
                </a:rPr>
                <a:t>Powerful templating engine for dynamic HTML rendering.</a:t>
              </a:r>
            </a:p>
          </p:txBody>
        </p:sp>
      </p:grpSp>
      <p:grpSp>
        <p:nvGrpSpPr>
          <p:cNvPr name="Group 36" id="36"/>
          <p:cNvGrpSpPr/>
          <p:nvPr/>
        </p:nvGrpSpPr>
        <p:grpSpPr>
          <a:xfrm rot="0">
            <a:off x="7844284" y="8250584"/>
            <a:ext cx="649784" cy="649784"/>
            <a:chOff x="0" y="0"/>
            <a:chExt cx="866378" cy="866378"/>
          </a:xfrm>
        </p:grpSpPr>
        <p:sp>
          <p:nvSpPr>
            <p:cNvPr name="Freeform 37" id="37"/>
            <p:cNvSpPr/>
            <p:nvPr/>
          </p:nvSpPr>
          <p:spPr>
            <a:xfrm flipH="false" flipV="false" rot="0">
              <a:off x="7874" y="8001"/>
              <a:ext cx="850519" cy="850392"/>
            </a:xfrm>
            <a:custGeom>
              <a:avLst/>
              <a:gdLst/>
              <a:ahLst/>
              <a:cxnLst/>
              <a:rect r="r" b="b" t="t" l="l"/>
              <a:pathLst>
                <a:path h="850392" w="850519">
                  <a:moveTo>
                    <a:pt x="0" y="158750"/>
                  </a:moveTo>
                  <a:cubicBezTo>
                    <a:pt x="0" y="71120"/>
                    <a:pt x="71120" y="0"/>
                    <a:pt x="158750" y="0"/>
                  </a:cubicBezTo>
                  <a:lnTo>
                    <a:pt x="691769" y="0"/>
                  </a:lnTo>
                  <a:cubicBezTo>
                    <a:pt x="779399" y="0"/>
                    <a:pt x="850519" y="71120"/>
                    <a:pt x="850519" y="158750"/>
                  </a:cubicBezTo>
                  <a:lnTo>
                    <a:pt x="850519" y="691642"/>
                  </a:lnTo>
                  <a:cubicBezTo>
                    <a:pt x="850519" y="779272"/>
                    <a:pt x="779399" y="850392"/>
                    <a:pt x="691769" y="850392"/>
                  </a:cubicBezTo>
                  <a:lnTo>
                    <a:pt x="158877" y="850392"/>
                  </a:lnTo>
                  <a:cubicBezTo>
                    <a:pt x="71247" y="850392"/>
                    <a:pt x="127" y="779272"/>
                    <a:pt x="127" y="691642"/>
                  </a:cubicBezTo>
                  <a:close/>
                </a:path>
              </a:pathLst>
            </a:custGeom>
            <a:solidFill>
              <a:srgbClr val="E2E4E9"/>
            </a:solidFill>
          </p:spPr>
        </p:sp>
        <p:sp>
          <p:nvSpPr>
            <p:cNvPr name="Freeform 38" id="38"/>
            <p:cNvSpPr/>
            <p:nvPr/>
          </p:nvSpPr>
          <p:spPr>
            <a:xfrm flipH="false" flipV="false" rot="0">
              <a:off x="0" y="0"/>
              <a:ext cx="866394" cy="866394"/>
            </a:xfrm>
            <a:custGeom>
              <a:avLst/>
              <a:gdLst/>
              <a:ahLst/>
              <a:cxnLst/>
              <a:rect r="r" b="b" t="t" l="l"/>
              <a:pathLst>
                <a:path h="866394" w="866394">
                  <a:moveTo>
                    <a:pt x="0" y="166751"/>
                  </a:moveTo>
                  <a:cubicBezTo>
                    <a:pt x="0" y="74676"/>
                    <a:pt x="74676" y="0"/>
                    <a:pt x="166751" y="0"/>
                  </a:cubicBezTo>
                  <a:lnTo>
                    <a:pt x="699643" y="0"/>
                  </a:lnTo>
                  <a:lnTo>
                    <a:pt x="699643" y="7874"/>
                  </a:lnTo>
                  <a:lnTo>
                    <a:pt x="699643" y="0"/>
                  </a:lnTo>
                  <a:lnTo>
                    <a:pt x="699643" y="7874"/>
                  </a:lnTo>
                  <a:lnTo>
                    <a:pt x="699643" y="0"/>
                  </a:lnTo>
                  <a:cubicBezTo>
                    <a:pt x="791718" y="0"/>
                    <a:pt x="866394" y="74676"/>
                    <a:pt x="866394" y="166751"/>
                  </a:cubicBezTo>
                  <a:lnTo>
                    <a:pt x="866394" y="699643"/>
                  </a:lnTo>
                  <a:lnTo>
                    <a:pt x="858520" y="699643"/>
                  </a:lnTo>
                  <a:lnTo>
                    <a:pt x="866394" y="699643"/>
                  </a:lnTo>
                  <a:cubicBezTo>
                    <a:pt x="866394" y="791718"/>
                    <a:pt x="791718" y="866394"/>
                    <a:pt x="699643" y="866394"/>
                  </a:cubicBezTo>
                  <a:lnTo>
                    <a:pt x="699643" y="858520"/>
                  </a:lnTo>
                  <a:lnTo>
                    <a:pt x="699643" y="866394"/>
                  </a:lnTo>
                  <a:lnTo>
                    <a:pt x="166751" y="866394"/>
                  </a:lnTo>
                  <a:lnTo>
                    <a:pt x="166751" y="858520"/>
                  </a:lnTo>
                  <a:lnTo>
                    <a:pt x="166751" y="866394"/>
                  </a:lnTo>
                  <a:cubicBezTo>
                    <a:pt x="74676" y="866394"/>
                    <a:pt x="0" y="791718"/>
                    <a:pt x="0" y="699643"/>
                  </a:cubicBezTo>
                  <a:lnTo>
                    <a:pt x="0" y="166751"/>
                  </a:lnTo>
                  <a:lnTo>
                    <a:pt x="7874" y="166751"/>
                  </a:lnTo>
                  <a:lnTo>
                    <a:pt x="0" y="166751"/>
                  </a:lnTo>
                  <a:moveTo>
                    <a:pt x="15875" y="166751"/>
                  </a:moveTo>
                  <a:lnTo>
                    <a:pt x="15875" y="699643"/>
                  </a:lnTo>
                  <a:lnTo>
                    <a:pt x="7874" y="699643"/>
                  </a:lnTo>
                  <a:lnTo>
                    <a:pt x="15748" y="699643"/>
                  </a:lnTo>
                  <a:cubicBezTo>
                    <a:pt x="15748" y="782955"/>
                    <a:pt x="83312" y="850519"/>
                    <a:pt x="166624" y="850519"/>
                  </a:cubicBezTo>
                  <a:lnTo>
                    <a:pt x="699643" y="850519"/>
                  </a:lnTo>
                  <a:cubicBezTo>
                    <a:pt x="782955" y="850519"/>
                    <a:pt x="850519" y="782955"/>
                    <a:pt x="850519" y="699643"/>
                  </a:cubicBezTo>
                  <a:lnTo>
                    <a:pt x="850519" y="166751"/>
                  </a:lnTo>
                  <a:lnTo>
                    <a:pt x="858393" y="166751"/>
                  </a:lnTo>
                  <a:lnTo>
                    <a:pt x="850519" y="166751"/>
                  </a:lnTo>
                  <a:cubicBezTo>
                    <a:pt x="850519" y="83439"/>
                    <a:pt x="782955" y="15875"/>
                    <a:pt x="699643" y="15875"/>
                  </a:cubicBezTo>
                  <a:lnTo>
                    <a:pt x="166751" y="15875"/>
                  </a:lnTo>
                  <a:lnTo>
                    <a:pt x="166751" y="7874"/>
                  </a:lnTo>
                  <a:lnTo>
                    <a:pt x="166751" y="15748"/>
                  </a:lnTo>
                  <a:cubicBezTo>
                    <a:pt x="83439" y="15875"/>
                    <a:pt x="15875" y="83439"/>
                    <a:pt x="15875" y="166751"/>
                  </a:cubicBezTo>
                  <a:close/>
                </a:path>
              </a:pathLst>
            </a:custGeom>
            <a:solidFill>
              <a:srgbClr val="C8CACF"/>
            </a:solidFill>
          </p:spPr>
        </p:sp>
      </p:grpSp>
      <p:grpSp>
        <p:nvGrpSpPr>
          <p:cNvPr name="Group 39" id="39"/>
          <p:cNvGrpSpPr/>
          <p:nvPr/>
        </p:nvGrpSpPr>
        <p:grpSpPr>
          <a:xfrm rot="0">
            <a:off x="8771632" y="8353871"/>
            <a:ext cx="3544044" cy="442912"/>
            <a:chOff x="0" y="0"/>
            <a:chExt cx="4725392" cy="590550"/>
          </a:xfrm>
        </p:grpSpPr>
        <p:sp>
          <p:nvSpPr>
            <p:cNvPr name="Freeform 40" id="40"/>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41" id="41"/>
            <p:cNvSpPr txBox="true"/>
            <p:nvPr/>
          </p:nvSpPr>
          <p:spPr>
            <a:xfrm>
              <a:off x="0" y="-104775"/>
              <a:ext cx="4725392" cy="695325"/>
            </a:xfrm>
            <a:prstGeom prst="rect">
              <a:avLst/>
            </a:prstGeom>
          </p:spPr>
          <p:txBody>
            <a:bodyPr anchor="t" rtlCol="false" tIns="0" lIns="0" bIns="0" rIns="0"/>
            <a:lstStyle/>
            <a:p>
              <a:pPr algn="l">
                <a:lnSpc>
                  <a:spcPts val="4125"/>
                </a:lnSpc>
              </a:pPr>
              <a:r>
                <a:rPr lang="en-US" sz="2750">
                  <a:solidFill>
                    <a:srgbClr val="52586B"/>
                  </a:solidFill>
                  <a:latin typeface="Arimo"/>
                  <a:ea typeface="Arimo"/>
                  <a:cs typeface="Arimo"/>
                  <a:sym typeface="Arimo"/>
                </a:rPr>
                <a:t>Modular Design</a:t>
              </a:r>
            </a:p>
          </p:txBody>
        </p:sp>
      </p:grpSp>
      <p:grpSp>
        <p:nvGrpSpPr>
          <p:cNvPr name="Group 42" id="42"/>
          <p:cNvGrpSpPr/>
          <p:nvPr/>
        </p:nvGrpSpPr>
        <p:grpSpPr>
          <a:xfrm rot="0">
            <a:off x="8771632" y="8966895"/>
            <a:ext cx="8524131" cy="453629"/>
            <a:chOff x="0" y="0"/>
            <a:chExt cx="11365508" cy="604838"/>
          </a:xfrm>
        </p:grpSpPr>
        <p:sp>
          <p:nvSpPr>
            <p:cNvPr name="Freeform 43" id="43"/>
            <p:cNvSpPr/>
            <p:nvPr/>
          </p:nvSpPr>
          <p:spPr>
            <a:xfrm flipH="false" flipV="false" rot="0">
              <a:off x="0" y="0"/>
              <a:ext cx="11365509" cy="604838"/>
            </a:xfrm>
            <a:custGeom>
              <a:avLst/>
              <a:gdLst/>
              <a:ahLst/>
              <a:cxnLst/>
              <a:rect r="r" b="b" t="t" l="l"/>
              <a:pathLst>
                <a:path h="604838" w="11365509">
                  <a:moveTo>
                    <a:pt x="0" y="0"/>
                  </a:moveTo>
                  <a:lnTo>
                    <a:pt x="11365509" y="0"/>
                  </a:lnTo>
                  <a:lnTo>
                    <a:pt x="11365509" y="604838"/>
                  </a:lnTo>
                  <a:lnTo>
                    <a:pt x="0" y="604838"/>
                  </a:lnTo>
                  <a:close/>
                </a:path>
              </a:pathLst>
            </a:custGeom>
            <a:solidFill>
              <a:srgbClr val="000000">
                <a:alpha val="0"/>
              </a:srgbClr>
            </a:solidFill>
          </p:spPr>
        </p:sp>
        <p:sp>
          <p:nvSpPr>
            <p:cNvPr name="TextBox 44" id="44"/>
            <p:cNvSpPr txBox="true"/>
            <p:nvPr/>
          </p:nvSpPr>
          <p:spPr>
            <a:xfrm>
              <a:off x="0" y="-171450"/>
              <a:ext cx="11365508" cy="776288"/>
            </a:xfrm>
            <a:prstGeom prst="rect">
              <a:avLst/>
            </a:prstGeom>
          </p:spPr>
          <p:txBody>
            <a:bodyPr anchor="t" rtlCol="false" tIns="0" lIns="0" bIns="0" rIns="0"/>
            <a:lstStyle/>
            <a:p>
              <a:pPr algn="l">
                <a:lnSpc>
                  <a:spcPts val="4274"/>
                </a:lnSpc>
              </a:pPr>
              <a:r>
                <a:rPr lang="en-US" sz="2187">
                  <a:solidFill>
                    <a:srgbClr val="52586B"/>
                  </a:solidFill>
                  <a:latin typeface="Arimo"/>
                  <a:ea typeface="Arimo"/>
                  <a:cs typeface="Arimo"/>
                  <a:sym typeface="Arimo"/>
                </a:rPr>
                <a:t>Separates routes, views, templates, and extensions cleanly.</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sp>
        <p:nvSpPr>
          <p:cNvPr name="Freeform 5" id="5" descr="preencoded.png"/>
          <p:cNvSpPr/>
          <p:nvPr/>
        </p:nvSpPr>
        <p:spPr>
          <a:xfrm flipH="false" flipV="false" rot="0">
            <a:off x="0" y="0"/>
            <a:ext cx="18288000" cy="3544044"/>
          </a:xfrm>
          <a:custGeom>
            <a:avLst/>
            <a:gdLst/>
            <a:ahLst/>
            <a:cxnLst/>
            <a:rect r="r" b="b" t="t" l="l"/>
            <a:pathLst>
              <a:path h="3544044" w="18288000">
                <a:moveTo>
                  <a:pt x="0" y="0"/>
                </a:moveTo>
                <a:lnTo>
                  <a:pt x="18288000" y="0"/>
                </a:lnTo>
                <a:lnTo>
                  <a:pt x="18288000" y="3544044"/>
                </a:lnTo>
                <a:lnTo>
                  <a:pt x="0" y="3544044"/>
                </a:lnTo>
                <a:lnTo>
                  <a:pt x="0" y="0"/>
                </a:lnTo>
                <a:close/>
              </a:path>
            </a:pathLst>
          </a:custGeom>
          <a:blipFill>
            <a:blip r:embed="rId4"/>
            <a:stretch>
              <a:fillRect l="0" t="0" r="-20" b="0"/>
            </a:stretch>
          </a:blipFill>
        </p:spPr>
      </p:sp>
      <p:grpSp>
        <p:nvGrpSpPr>
          <p:cNvPr name="Group 6" id="6"/>
          <p:cNvGrpSpPr/>
          <p:nvPr/>
        </p:nvGrpSpPr>
        <p:grpSpPr>
          <a:xfrm rot="0">
            <a:off x="992238" y="5732860"/>
            <a:ext cx="7647086" cy="885974"/>
            <a:chOff x="0" y="0"/>
            <a:chExt cx="10196115" cy="1181298"/>
          </a:xfrm>
        </p:grpSpPr>
        <p:sp>
          <p:nvSpPr>
            <p:cNvPr name="Freeform 7" id="7"/>
            <p:cNvSpPr/>
            <p:nvPr/>
          </p:nvSpPr>
          <p:spPr>
            <a:xfrm flipH="false" flipV="false" rot="0">
              <a:off x="0" y="0"/>
              <a:ext cx="10196115" cy="1181298"/>
            </a:xfrm>
            <a:custGeom>
              <a:avLst/>
              <a:gdLst/>
              <a:ahLst/>
              <a:cxnLst/>
              <a:rect r="r" b="b" t="t" l="l"/>
              <a:pathLst>
                <a:path h="1181298" w="10196115">
                  <a:moveTo>
                    <a:pt x="0" y="0"/>
                  </a:moveTo>
                  <a:lnTo>
                    <a:pt x="10196115" y="0"/>
                  </a:lnTo>
                  <a:lnTo>
                    <a:pt x="10196115" y="1181298"/>
                  </a:lnTo>
                  <a:lnTo>
                    <a:pt x="0" y="1181298"/>
                  </a:lnTo>
                  <a:close/>
                </a:path>
              </a:pathLst>
            </a:custGeom>
            <a:solidFill>
              <a:srgbClr val="000000">
                <a:alpha val="0"/>
              </a:srgbClr>
            </a:solidFill>
          </p:spPr>
        </p:sp>
        <p:sp>
          <p:nvSpPr>
            <p:cNvPr name="TextBox 8" id="8"/>
            <p:cNvSpPr txBox="true"/>
            <p:nvPr/>
          </p:nvSpPr>
          <p:spPr>
            <a:xfrm>
              <a:off x="0" y="-190500"/>
              <a:ext cx="10196115" cy="1371798"/>
            </a:xfrm>
            <a:prstGeom prst="rect">
              <a:avLst/>
            </a:prstGeom>
          </p:spPr>
          <p:txBody>
            <a:bodyPr anchor="t" rtlCol="false" tIns="0" lIns="0" bIns="0" rIns="0"/>
            <a:lstStyle/>
            <a:p>
              <a:pPr algn="l">
                <a:lnSpc>
                  <a:spcPts val="8324"/>
                </a:lnSpc>
              </a:pPr>
              <a:r>
                <a:rPr lang="en-US" sz="5562">
                  <a:solidFill>
                    <a:srgbClr val="373B48"/>
                  </a:solidFill>
                  <a:latin typeface="Arimo"/>
                  <a:ea typeface="Arimo"/>
                  <a:cs typeface="Arimo"/>
                  <a:sym typeface="Arimo"/>
                </a:rPr>
                <a:t>Core Features of Flask</a:t>
              </a:r>
            </a:p>
          </p:txBody>
        </p:sp>
      </p:grpSp>
      <p:sp>
        <p:nvSpPr>
          <p:cNvPr name="Freeform 9" id="9" descr="preencoded.png"/>
          <p:cNvSpPr/>
          <p:nvPr/>
        </p:nvSpPr>
        <p:spPr>
          <a:xfrm flipH="false" flipV="false" rot="0">
            <a:off x="992238" y="7093595"/>
            <a:ext cx="708720" cy="708720"/>
          </a:xfrm>
          <a:custGeom>
            <a:avLst/>
            <a:gdLst/>
            <a:ahLst/>
            <a:cxnLst/>
            <a:rect r="r" b="b" t="t" l="l"/>
            <a:pathLst>
              <a:path h="708720" w="708720">
                <a:moveTo>
                  <a:pt x="0" y="0"/>
                </a:moveTo>
                <a:lnTo>
                  <a:pt x="708719" y="0"/>
                </a:lnTo>
                <a:lnTo>
                  <a:pt x="708719" y="708720"/>
                </a:lnTo>
                <a:lnTo>
                  <a:pt x="0" y="708720"/>
                </a:lnTo>
                <a:lnTo>
                  <a:pt x="0" y="0"/>
                </a:lnTo>
                <a:close/>
              </a:path>
            </a:pathLst>
          </a:custGeom>
          <a:blipFill>
            <a:blip r:embed="rId5"/>
            <a:stretch>
              <a:fillRect l="0" t="0" r="0" b="0"/>
            </a:stretch>
          </a:blipFill>
        </p:spPr>
      </p:sp>
      <p:grpSp>
        <p:nvGrpSpPr>
          <p:cNvPr name="Group 10" id="10"/>
          <p:cNvGrpSpPr/>
          <p:nvPr/>
        </p:nvGrpSpPr>
        <p:grpSpPr>
          <a:xfrm rot="0">
            <a:off x="1984474" y="7212360"/>
            <a:ext cx="2817763" cy="885825"/>
            <a:chOff x="0" y="0"/>
            <a:chExt cx="3757017" cy="1181100"/>
          </a:xfrm>
        </p:grpSpPr>
        <p:sp>
          <p:nvSpPr>
            <p:cNvPr name="Freeform 11" id="11"/>
            <p:cNvSpPr/>
            <p:nvPr/>
          </p:nvSpPr>
          <p:spPr>
            <a:xfrm flipH="false" flipV="false" rot="0">
              <a:off x="0" y="0"/>
              <a:ext cx="3757017" cy="1181100"/>
            </a:xfrm>
            <a:custGeom>
              <a:avLst/>
              <a:gdLst/>
              <a:ahLst/>
              <a:cxnLst/>
              <a:rect r="r" b="b" t="t" l="l"/>
              <a:pathLst>
                <a:path h="1181100" w="3757017">
                  <a:moveTo>
                    <a:pt x="0" y="0"/>
                  </a:moveTo>
                  <a:lnTo>
                    <a:pt x="3757017" y="0"/>
                  </a:lnTo>
                  <a:lnTo>
                    <a:pt x="3757017" y="1181100"/>
                  </a:lnTo>
                  <a:lnTo>
                    <a:pt x="0" y="1181100"/>
                  </a:lnTo>
                  <a:close/>
                </a:path>
              </a:pathLst>
            </a:custGeom>
            <a:solidFill>
              <a:srgbClr val="000000">
                <a:alpha val="0"/>
              </a:srgbClr>
            </a:solidFill>
          </p:spPr>
        </p:sp>
        <p:sp>
          <p:nvSpPr>
            <p:cNvPr name="TextBox 12" id="12"/>
            <p:cNvSpPr txBox="true"/>
            <p:nvPr/>
          </p:nvSpPr>
          <p:spPr>
            <a:xfrm>
              <a:off x="0" y="-104775"/>
              <a:ext cx="3757017" cy="1285875"/>
            </a:xfrm>
            <a:prstGeom prst="rect">
              <a:avLst/>
            </a:prstGeom>
          </p:spPr>
          <p:txBody>
            <a:bodyPr anchor="t" rtlCol="false" tIns="0" lIns="0" bIns="0" rIns="0"/>
            <a:lstStyle/>
            <a:p>
              <a:pPr algn="l">
                <a:lnSpc>
                  <a:spcPts val="4125"/>
                </a:lnSpc>
              </a:pPr>
              <a:r>
                <a:rPr lang="en-US" sz="2750">
                  <a:solidFill>
                    <a:srgbClr val="52586B"/>
                  </a:solidFill>
                  <a:latin typeface="Arimo"/>
                  <a:ea typeface="Arimo"/>
                  <a:cs typeface="Arimo"/>
                  <a:sym typeface="Arimo"/>
                </a:rPr>
                <a:t>Routing &amp; URL Mapping</a:t>
              </a:r>
            </a:p>
          </p:txBody>
        </p:sp>
      </p:grpSp>
      <p:sp>
        <p:nvSpPr>
          <p:cNvPr name="Freeform 13" id="13" descr="preencoded.png"/>
          <p:cNvSpPr/>
          <p:nvPr/>
        </p:nvSpPr>
        <p:spPr>
          <a:xfrm flipH="false" flipV="false" rot="0">
            <a:off x="5156598" y="7093595"/>
            <a:ext cx="708720" cy="708720"/>
          </a:xfrm>
          <a:custGeom>
            <a:avLst/>
            <a:gdLst/>
            <a:ahLst/>
            <a:cxnLst/>
            <a:rect r="r" b="b" t="t" l="l"/>
            <a:pathLst>
              <a:path h="708720" w="708720">
                <a:moveTo>
                  <a:pt x="0" y="0"/>
                </a:moveTo>
                <a:lnTo>
                  <a:pt x="708720" y="0"/>
                </a:lnTo>
                <a:lnTo>
                  <a:pt x="708720" y="708720"/>
                </a:lnTo>
                <a:lnTo>
                  <a:pt x="0" y="708720"/>
                </a:lnTo>
                <a:lnTo>
                  <a:pt x="0" y="0"/>
                </a:lnTo>
                <a:close/>
              </a:path>
            </a:pathLst>
          </a:custGeom>
          <a:blipFill>
            <a:blip r:embed="rId6"/>
            <a:stretch>
              <a:fillRect l="0" t="0" r="0" b="0"/>
            </a:stretch>
          </a:blipFill>
        </p:spPr>
      </p:sp>
      <p:grpSp>
        <p:nvGrpSpPr>
          <p:cNvPr name="Group 14" id="14"/>
          <p:cNvGrpSpPr/>
          <p:nvPr/>
        </p:nvGrpSpPr>
        <p:grpSpPr>
          <a:xfrm rot="0">
            <a:off x="6148834" y="7212360"/>
            <a:ext cx="2817911" cy="885825"/>
            <a:chOff x="0" y="0"/>
            <a:chExt cx="3757215" cy="1181100"/>
          </a:xfrm>
        </p:grpSpPr>
        <p:sp>
          <p:nvSpPr>
            <p:cNvPr name="Freeform 15" id="15"/>
            <p:cNvSpPr/>
            <p:nvPr/>
          </p:nvSpPr>
          <p:spPr>
            <a:xfrm flipH="false" flipV="false" rot="0">
              <a:off x="0" y="0"/>
              <a:ext cx="3757215" cy="1181100"/>
            </a:xfrm>
            <a:custGeom>
              <a:avLst/>
              <a:gdLst/>
              <a:ahLst/>
              <a:cxnLst/>
              <a:rect r="r" b="b" t="t" l="l"/>
              <a:pathLst>
                <a:path h="1181100" w="3757215">
                  <a:moveTo>
                    <a:pt x="0" y="0"/>
                  </a:moveTo>
                  <a:lnTo>
                    <a:pt x="3757215" y="0"/>
                  </a:lnTo>
                  <a:lnTo>
                    <a:pt x="3757215" y="1181100"/>
                  </a:lnTo>
                  <a:lnTo>
                    <a:pt x="0" y="1181100"/>
                  </a:lnTo>
                  <a:close/>
                </a:path>
              </a:pathLst>
            </a:custGeom>
            <a:solidFill>
              <a:srgbClr val="000000">
                <a:alpha val="0"/>
              </a:srgbClr>
            </a:solidFill>
          </p:spPr>
        </p:sp>
        <p:sp>
          <p:nvSpPr>
            <p:cNvPr name="TextBox 16" id="16"/>
            <p:cNvSpPr txBox="true"/>
            <p:nvPr/>
          </p:nvSpPr>
          <p:spPr>
            <a:xfrm>
              <a:off x="0" y="-104775"/>
              <a:ext cx="3757215" cy="1285875"/>
            </a:xfrm>
            <a:prstGeom prst="rect">
              <a:avLst/>
            </a:prstGeom>
          </p:spPr>
          <p:txBody>
            <a:bodyPr anchor="t" rtlCol="false" tIns="0" lIns="0" bIns="0" rIns="0"/>
            <a:lstStyle/>
            <a:p>
              <a:pPr algn="l">
                <a:lnSpc>
                  <a:spcPts val="4125"/>
                </a:lnSpc>
              </a:pPr>
              <a:r>
                <a:rPr lang="en-US" sz="2750">
                  <a:solidFill>
                    <a:srgbClr val="52586B"/>
                  </a:solidFill>
                  <a:latin typeface="Arimo"/>
                  <a:ea typeface="Arimo"/>
                  <a:cs typeface="Arimo"/>
                  <a:sym typeface="Arimo"/>
                </a:rPr>
                <a:t>Jinja2 Template Rendering</a:t>
              </a:r>
            </a:p>
          </p:txBody>
        </p:sp>
      </p:grpSp>
      <p:sp>
        <p:nvSpPr>
          <p:cNvPr name="Freeform 17" id="17" descr="preencoded.png"/>
          <p:cNvSpPr/>
          <p:nvPr/>
        </p:nvSpPr>
        <p:spPr>
          <a:xfrm flipH="false" flipV="false" rot="0">
            <a:off x="9321105" y="7093595"/>
            <a:ext cx="708720" cy="708720"/>
          </a:xfrm>
          <a:custGeom>
            <a:avLst/>
            <a:gdLst/>
            <a:ahLst/>
            <a:cxnLst/>
            <a:rect r="r" b="b" t="t" l="l"/>
            <a:pathLst>
              <a:path h="708720" w="708720">
                <a:moveTo>
                  <a:pt x="0" y="0"/>
                </a:moveTo>
                <a:lnTo>
                  <a:pt x="708720" y="0"/>
                </a:lnTo>
                <a:lnTo>
                  <a:pt x="708720" y="708720"/>
                </a:lnTo>
                <a:lnTo>
                  <a:pt x="0" y="708720"/>
                </a:lnTo>
                <a:lnTo>
                  <a:pt x="0" y="0"/>
                </a:lnTo>
                <a:close/>
              </a:path>
            </a:pathLst>
          </a:custGeom>
          <a:blipFill>
            <a:blip r:embed="rId7"/>
            <a:stretch>
              <a:fillRect l="0" t="0" r="0" b="0"/>
            </a:stretch>
          </a:blipFill>
        </p:spPr>
      </p:sp>
      <p:grpSp>
        <p:nvGrpSpPr>
          <p:cNvPr name="Group 18" id="18"/>
          <p:cNvGrpSpPr/>
          <p:nvPr/>
        </p:nvGrpSpPr>
        <p:grpSpPr>
          <a:xfrm rot="0">
            <a:off x="10313342" y="7212360"/>
            <a:ext cx="2817911" cy="885825"/>
            <a:chOff x="0" y="0"/>
            <a:chExt cx="3757215" cy="1181100"/>
          </a:xfrm>
        </p:grpSpPr>
        <p:sp>
          <p:nvSpPr>
            <p:cNvPr name="Freeform 19" id="19"/>
            <p:cNvSpPr/>
            <p:nvPr/>
          </p:nvSpPr>
          <p:spPr>
            <a:xfrm flipH="false" flipV="false" rot="0">
              <a:off x="0" y="0"/>
              <a:ext cx="3757215" cy="1181100"/>
            </a:xfrm>
            <a:custGeom>
              <a:avLst/>
              <a:gdLst/>
              <a:ahLst/>
              <a:cxnLst/>
              <a:rect r="r" b="b" t="t" l="l"/>
              <a:pathLst>
                <a:path h="1181100" w="3757215">
                  <a:moveTo>
                    <a:pt x="0" y="0"/>
                  </a:moveTo>
                  <a:lnTo>
                    <a:pt x="3757215" y="0"/>
                  </a:lnTo>
                  <a:lnTo>
                    <a:pt x="3757215" y="1181100"/>
                  </a:lnTo>
                  <a:lnTo>
                    <a:pt x="0" y="1181100"/>
                  </a:lnTo>
                  <a:close/>
                </a:path>
              </a:pathLst>
            </a:custGeom>
            <a:solidFill>
              <a:srgbClr val="000000">
                <a:alpha val="0"/>
              </a:srgbClr>
            </a:solidFill>
          </p:spPr>
        </p:sp>
        <p:sp>
          <p:nvSpPr>
            <p:cNvPr name="TextBox 20" id="20"/>
            <p:cNvSpPr txBox="true"/>
            <p:nvPr/>
          </p:nvSpPr>
          <p:spPr>
            <a:xfrm>
              <a:off x="0" y="-104775"/>
              <a:ext cx="3757215" cy="1285875"/>
            </a:xfrm>
            <a:prstGeom prst="rect">
              <a:avLst/>
            </a:prstGeom>
          </p:spPr>
          <p:txBody>
            <a:bodyPr anchor="t" rtlCol="false" tIns="0" lIns="0" bIns="0" rIns="0"/>
            <a:lstStyle/>
            <a:p>
              <a:pPr algn="l">
                <a:lnSpc>
                  <a:spcPts val="4125"/>
                </a:lnSpc>
              </a:pPr>
              <a:r>
                <a:rPr lang="en-US" sz="2750">
                  <a:solidFill>
                    <a:srgbClr val="52586B"/>
                  </a:solidFill>
                  <a:latin typeface="Arimo"/>
                  <a:ea typeface="Arimo"/>
                  <a:cs typeface="Arimo"/>
                  <a:sym typeface="Arimo"/>
                </a:rPr>
                <a:t>Integrated Debugger</a:t>
              </a:r>
            </a:p>
          </p:txBody>
        </p:sp>
      </p:grpSp>
      <p:sp>
        <p:nvSpPr>
          <p:cNvPr name="Freeform 21" id="21" descr="preencoded.png"/>
          <p:cNvSpPr/>
          <p:nvPr/>
        </p:nvSpPr>
        <p:spPr>
          <a:xfrm flipH="false" flipV="false" rot="0">
            <a:off x="13485614" y="7093595"/>
            <a:ext cx="708720" cy="708720"/>
          </a:xfrm>
          <a:custGeom>
            <a:avLst/>
            <a:gdLst/>
            <a:ahLst/>
            <a:cxnLst/>
            <a:rect r="r" b="b" t="t" l="l"/>
            <a:pathLst>
              <a:path h="708720" w="708720">
                <a:moveTo>
                  <a:pt x="0" y="0"/>
                </a:moveTo>
                <a:lnTo>
                  <a:pt x="708720" y="0"/>
                </a:lnTo>
                <a:lnTo>
                  <a:pt x="708720" y="708720"/>
                </a:lnTo>
                <a:lnTo>
                  <a:pt x="0" y="708720"/>
                </a:lnTo>
                <a:lnTo>
                  <a:pt x="0" y="0"/>
                </a:lnTo>
                <a:close/>
              </a:path>
            </a:pathLst>
          </a:custGeom>
          <a:blipFill>
            <a:blip r:embed="rId8"/>
            <a:stretch>
              <a:fillRect l="0" t="0" r="0" b="0"/>
            </a:stretch>
          </a:blipFill>
        </p:spPr>
      </p:sp>
      <p:grpSp>
        <p:nvGrpSpPr>
          <p:cNvPr name="Group 22" id="22"/>
          <p:cNvGrpSpPr/>
          <p:nvPr/>
        </p:nvGrpSpPr>
        <p:grpSpPr>
          <a:xfrm rot="0">
            <a:off x="14477851" y="7212360"/>
            <a:ext cx="2817911" cy="885825"/>
            <a:chOff x="0" y="0"/>
            <a:chExt cx="3757215" cy="1181100"/>
          </a:xfrm>
        </p:grpSpPr>
        <p:sp>
          <p:nvSpPr>
            <p:cNvPr name="Freeform 23" id="23"/>
            <p:cNvSpPr/>
            <p:nvPr/>
          </p:nvSpPr>
          <p:spPr>
            <a:xfrm flipH="false" flipV="false" rot="0">
              <a:off x="0" y="0"/>
              <a:ext cx="3757215" cy="1181100"/>
            </a:xfrm>
            <a:custGeom>
              <a:avLst/>
              <a:gdLst/>
              <a:ahLst/>
              <a:cxnLst/>
              <a:rect r="r" b="b" t="t" l="l"/>
              <a:pathLst>
                <a:path h="1181100" w="3757215">
                  <a:moveTo>
                    <a:pt x="0" y="0"/>
                  </a:moveTo>
                  <a:lnTo>
                    <a:pt x="3757215" y="0"/>
                  </a:lnTo>
                  <a:lnTo>
                    <a:pt x="3757215" y="1181100"/>
                  </a:lnTo>
                  <a:lnTo>
                    <a:pt x="0" y="1181100"/>
                  </a:lnTo>
                  <a:close/>
                </a:path>
              </a:pathLst>
            </a:custGeom>
            <a:solidFill>
              <a:srgbClr val="000000">
                <a:alpha val="0"/>
              </a:srgbClr>
            </a:solidFill>
          </p:spPr>
        </p:sp>
        <p:sp>
          <p:nvSpPr>
            <p:cNvPr name="TextBox 24" id="24"/>
            <p:cNvSpPr txBox="true"/>
            <p:nvPr/>
          </p:nvSpPr>
          <p:spPr>
            <a:xfrm>
              <a:off x="0" y="-104775"/>
              <a:ext cx="3757215" cy="1285875"/>
            </a:xfrm>
            <a:prstGeom prst="rect">
              <a:avLst/>
            </a:prstGeom>
          </p:spPr>
          <p:txBody>
            <a:bodyPr anchor="t" rtlCol="false" tIns="0" lIns="0" bIns="0" rIns="0"/>
            <a:lstStyle/>
            <a:p>
              <a:pPr algn="l">
                <a:lnSpc>
                  <a:spcPts val="4125"/>
                </a:lnSpc>
              </a:pPr>
              <a:r>
                <a:rPr lang="en-US" sz="2750">
                  <a:solidFill>
                    <a:srgbClr val="52586B"/>
                  </a:solidFill>
                  <a:latin typeface="Arimo"/>
                  <a:ea typeface="Arimo"/>
                  <a:cs typeface="Arimo"/>
                  <a:sym typeface="Arimo"/>
                </a:rPr>
                <a:t>Database Integration</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sp>
        <p:nvSpPr>
          <p:cNvPr name="Freeform 5" id="5" descr="preencoded.png">
            <a:hlinkClick r:id="rId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6"/>
            <a:stretch>
              <a:fillRect l="0" t="0" r="0" b="0"/>
            </a:stretch>
          </a:blipFill>
        </p:spPr>
      </p:sp>
      <p:grpSp>
        <p:nvGrpSpPr>
          <p:cNvPr name="Group 7" id="7"/>
          <p:cNvGrpSpPr/>
          <p:nvPr/>
        </p:nvGrpSpPr>
        <p:grpSpPr>
          <a:xfrm rot="0">
            <a:off x="992238" y="1936254"/>
            <a:ext cx="7088237" cy="885974"/>
            <a:chOff x="0" y="0"/>
            <a:chExt cx="9450983" cy="1181298"/>
          </a:xfrm>
        </p:grpSpPr>
        <p:sp>
          <p:nvSpPr>
            <p:cNvPr name="Freeform 8" id="8"/>
            <p:cNvSpPr/>
            <p:nvPr/>
          </p:nvSpPr>
          <p:spPr>
            <a:xfrm flipH="false" flipV="false" rot="0">
              <a:off x="0" y="0"/>
              <a:ext cx="9450984" cy="1181298"/>
            </a:xfrm>
            <a:custGeom>
              <a:avLst/>
              <a:gdLst/>
              <a:ahLst/>
              <a:cxnLst/>
              <a:rect r="r" b="b" t="t" l="l"/>
              <a:pathLst>
                <a:path h="1181298" w="9450984">
                  <a:moveTo>
                    <a:pt x="0" y="0"/>
                  </a:moveTo>
                  <a:lnTo>
                    <a:pt x="9450984" y="0"/>
                  </a:lnTo>
                  <a:lnTo>
                    <a:pt x="9450984" y="1181298"/>
                  </a:lnTo>
                  <a:lnTo>
                    <a:pt x="0" y="1181298"/>
                  </a:lnTo>
                  <a:close/>
                </a:path>
              </a:pathLst>
            </a:custGeom>
            <a:solidFill>
              <a:srgbClr val="000000">
                <a:alpha val="0"/>
              </a:srgbClr>
            </a:solidFill>
          </p:spPr>
        </p:sp>
        <p:sp>
          <p:nvSpPr>
            <p:cNvPr name="TextBox 9" id="9"/>
            <p:cNvSpPr txBox="true"/>
            <p:nvPr/>
          </p:nvSpPr>
          <p:spPr>
            <a:xfrm>
              <a:off x="0" y="-190500"/>
              <a:ext cx="9450983" cy="1371798"/>
            </a:xfrm>
            <a:prstGeom prst="rect">
              <a:avLst/>
            </a:prstGeom>
          </p:spPr>
          <p:txBody>
            <a:bodyPr anchor="t" rtlCol="false" tIns="0" lIns="0" bIns="0" rIns="0"/>
            <a:lstStyle/>
            <a:p>
              <a:pPr algn="l">
                <a:lnSpc>
                  <a:spcPts val="8324"/>
                </a:lnSpc>
              </a:pPr>
              <a:r>
                <a:rPr lang="en-US" sz="5562">
                  <a:solidFill>
                    <a:srgbClr val="373B48"/>
                  </a:solidFill>
                  <a:latin typeface="Arimo"/>
                  <a:ea typeface="Arimo"/>
                  <a:cs typeface="Arimo"/>
                  <a:sym typeface="Arimo"/>
                </a:rPr>
                <a:t>Setting Up Flask</a:t>
              </a:r>
            </a:p>
          </p:txBody>
        </p:sp>
      </p:grpSp>
      <p:sp>
        <p:nvSpPr>
          <p:cNvPr name="Freeform 10" id="10" descr="preencoded.png"/>
          <p:cNvSpPr/>
          <p:nvPr/>
        </p:nvSpPr>
        <p:spPr>
          <a:xfrm flipH="false" flipV="false" rot="0">
            <a:off x="992238" y="3247430"/>
            <a:ext cx="1417588" cy="1701105"/>
          </a:xfrm>
          <a:custGeom>
            <a:avLst/>
            <a:gdLst/>
            <a:ahLst/>
            <a:cxnLst/>
            <a:rect r="r" b="b" t="t" l="l"/>
            <a:pathLst>
              <a:path h="1701105" w="1417588">
                <a:moveTo>
                  <a:pt x="0" y="0"/>
                </a:moveTo>
                <a:lnTo>
                  <a:pt x="1417587" y="0"/>
                </a:lnTo>
                <a:lnTo>
                  <a:pt x="1417587" y="1701105"/>
                </a:lnTo>
                <a:lnTo>
                  <a:pt x="0" y="1701105"/>
                </a:lnTo>
                <a:lnTo>
                  <a:pt x="0" y="0"/>
                </a:lnTo>
                <a:close/>
              </a:path>
            </a:pathLst>
          </a:custGeom>
          <a:blipFill>
            <a:blip r:embed="rId7"/>
            <a:stretch>
              <a:fillRect l="0" t="0" r="0" b="-111"/>
            </a:stretch>
          </a:blipFill>
        </p:spPr>
      </p:sp>
      <p:grpSp>
        <p:nvGrpSpPr>
          <p:cNvPr name="Group 11" id="11"/>
          <p:cNvGrpSpPr/>
          <p:nvPr/>
        </p:nvGrpSpPr>
        <p:grpSpPr>
          <a:xfrm rot="0">
            <a:off x="2835027" y="3530948"/>
            <a:ext cx="3544044" cy="442912"/>
            <a:chOff x="0" y="0"/>
            <a:chExt cx="4725392" cy="590550"/>
          </a:xfrm>
        </p:grpSpPr>
        <p:sp>
          <p:nvSpPr>
            <p:cNvPr name="Freeform 12" id="12"/>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3" id="13"/>
            <p:cNvSpPr txBox="true"/>
            <p:nvPr/>
          </p:nvSpPr>
          <p:spPr>
            <a:xfrm>
              <a:off x="0" y="-104775"/>
              <a:ext cx="4725392" cy="695325"/>
            </a:xfrm>
            <a:prstGeom prst="rect">
              <a:avLst/>
            </a:prstGeom>
          </p:spPr>
          <p:txBody>
            <a:bodyPr anchor="t" rtlCol="false" tIns="0" lIns="0" bIns="0" rIns="0"/>
            <a:lstStyle/>
            <a:p>
              <a:pPr algn="l">
                <a:lnSpc>
                  <a:spcPts val="4125"/>
                </a:lnSpc>
              </a:pPr>
              <a:r>
                <a:rPr lang="en-US" sz="2750">
                  <a:solidFill>
                    <a:srgbClr val="52586B"/>
                  </a:solidFill>
                  <a:latin typeface="Arimo"/>
                  <a:ea typeface="Arimo"/>
                  <a:cs typeface="Arimo"/>
                  <a:sym typeface="Arimo"/>
                </a:rPr>
                <a:t>Install Flask</a:t>
              </a:r>
            </a:p>
          </p:txBody>
        </p:sp>
      </p:grpSp>
      <p:grpSp>
        <p:nvGrpSpPr>
          <p:cNvPr name="Group 14" id="14"/>
          <p:cNvGrpSpPr/>
          <p:nvPr/>
        </p:nvGrpSpPr>
        <p:grpSpPr>
          <a:xfrm rot="0">
            <a:off x="2835027" y="4143970"/>
            <a:ext cx="7602736" cy="453629"/>
            <a:chOff x="0" y="0"/>
            <a:chExt cx="10136982" cy="604838"/>
          </a:xfrm>
        </p:grpSpPr>
        <p:sp>
          <p:nvSpPr>
            <p:cNvPr name="Freeform 15" id="15"/>
            <p:cNvSpPr/>
            <p:nvPr/>
          </p:nvSpPr>
          <p:spPr>
            <a:xfrm flipH="false" flipV="false" rot="0">
              <a:off x="0" y="0"/>
              <a:ext cx="10136982" cy="604838"/>
            </a:xfrm>
            <a:custGeom>
              <a:avLst/>
              <a:gdLst/>
              <a:ahLst/>
              <a:cxnLst/>
              <a:rect r="r" b="b" t="t" l="l"/>
              <a:pathLst>
                <a:path h="604838" w="10136982">
                  <a:moveTo>
                    <a:pt x="0" y="0"/>
                  </a:moveTo>
                  <a:lnTo>
                    <a:pt x="10136982" y="0"/>
                  </a:lnTo>
                  <a:lnTo>
                    <a:pt x="10136982" y="604838"/>
                  </a:lnTo>
                  <a:lnTo>
                    <a:pt x="0" y="604838"/>
                  </a:lnTo>
                  <a:close/>
                </a:path>
              </a:pathLst>
            </a:custGeom>
            <a:solidFill>
              <a:srgbClr val="000000">
                <a:alpha val="0"/>
              </a:srgbClr>
            </a:solidFill>
          </p:spPr>
        </p:sp>
        <p:sp>
          <p:nvSpPr>
            <p:cNvPr name="TextBox 16" id="16"/>
            <p:cNvSpPr txBox="true"/>
            <p:nvPr/>
          </p:nvSpPr>
          <p:spPr>
            <a:xfrm>
              <a:off x="0" y="-171450"/>
              <a:ext cx="10136982" cy="776288"/>
            </a:xfrm>
            <a:prstGeom prst="rect">
              <a:avLst/>
            </a:prstGeom>
          </p:spPr>
          <p:txBody>
            <a:bodyPr anchor="t" rtlCol="false" tIns="0" lIns="0" bIns="0" rIns="0"/>
            <a:lstStyle/>
            <a:p>
              <a:pPr algn="l">
                <a:lnSpc>
                  <a:spcPts val="4274"/>
                </a:lnSpc>
              </a:pPr>
              <a:r>
                <a:rPr lang="en-US" sz="2187">
                  <a:solidFill>
                    <a:srgbClr val="52586B"/>
                  </a:solidFill>
                  <a:latin typeface="Arimo"/>
                  <a:ea typeface="Arimo"/>
                  <a:cs typeface="Arimo"/>
                  <a:sym typeface="Arimo"/>
                </a:rPr>
                <a:t>Run: pip install Flask</a:t>
              </a:r>
            </a:p>
          </p:txBody>
        </p:sp>
      </p:grpSp>
      <p:sp>
        <p:nvSpPr>
          <p:cNvPr name="Freeform 17" id="17" descr="preencoded.png"/>
          <p:cNvSpPr/>
          <p:nvPr/>
        </p:nvSpPr>
        <p:spPr>
          <a:xfrm flipH="false" flipV="false" rot="0">
            <a:off x="992238" y="4948535"/>
            <a:ext cx="1417588" cy="1701105"/>
          </a:xfrm>
          <a:custGeom>
            <a:avLst/>
            <a:gdLst/>
            <a:ahLst/>
            <a:cxnLst/>
            <a:rect r="r" b="b" t="t" l="l"/>
            <a:pathLst>
              <a:path h="1701105" w="1417588">
                <a:moveTo>
                  <a:pt x="0" y="0"/>
                </a:moveTo>
                <a:lnTo>
                  <a:pt x="1417587" y="0"/>
                </a:lnTo>
                <a:lnTo>
                  <a:pt x="1417587" y="1701105"/>
                </a:lnTo>
                <a:lnTo>
                  <a:pt x="0" y="1701105"/>
                </a:lnTo>
                <a:lnTo>
                  <a:pt x="0" y="0"/>
                </a:lnTo>
                <a:close/>
              </a:path>
            </a:pathLst>
          </a:custGeom>
          <a:blipFill>
            <a:blip r:embed="rId8"/>
            <a:stretch>
              <a:fillRect l="0" t="0" r="0" b="-111"/>
            </a:stretch>
          </a:blipFill>
        </p:spPr>
      </p:sp>
      <p:grpSp>
        <p:nvGrpSpPr>
          <p:cNvPr name="Group 18" id="18"/>
          <p:cNvGrpSpPr/>
          <p:nvPr/>
        </p:nvGrpSpPr>
        <p:grpSpPr>
          <a:xfrm rot="0">
            <a:off x="2835027" y="5232052"/>
            <a:ext cx="3544044" cy="442912"/>
            <a:chOff x="0" y="0"/>
            <a:chExt cx="4725392" cy="590550"/>
          </a:xfrm>
        </p:grpSpPr>
        <p:sp>
          <p:nvSpPr>
            <p:cNvPr name="Freeform 19" id="19"/>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0" id="20"/>
            <p:cNvSpPr txBox="true"/>
            <p:nvPr/>
          </p:nvSpPr>
          <p:spPr>
            <a:xfrm>
              <a:off x="0" y="-104775"/>
              <a:ext cx="4725392" cy="695325"/>
            </a:xfrm>
            <a:prstGeom prst="rect">
              <a:avLst/>
            </a:prstGeom>
          </p:spPr>
          <p:txBody>
            <a:bodyPr anchor="t" rtlCol="false" tIns="0" lIns="0" bIns="0" rIns="0"/>
            <a:lstStyle/>
            <a:p>
              <a:pPr algn="l">
                <a:lnSpc>
                  <a:spcPts val="4125"/>
                </a:lnSpc>
              </a:pPr>
              <a:r>
                <a:rPr lang="en-US" sz="2750">
                  <a:solidFill>
                    <a:srgbClr val="52586B"/>
                  </a:solidFill>
                  <a:latin typeface="Arimo"/>
                  <a:ea typeface="Arimo"/>
                  <a:cs typeface="Arimo"/>
                  <a:sym typeface="Arimo"/>
                </a:rPr>
                <a:t>Create Minimal App</a:t>
              </a:r>
            </a:p>
          </p:txBody>
        </p:sp>
      </p:grpSp>
      <p:grpSp>
        <p:nvGrpSpPr>
          <p:cNvPr name="Group 21" id="21"/>
          <p:cNvGrpSpPr/>
          <p:nvPr/>
        </p:nvGrpSpPr>
        <p:grpSpPr>
          <a:xfrm rot="0">
            <a:off x="2835027" y="5845076"/>
            <a:ext cx="7602736" cy="453629"/>
            <a:chOff x="0" y="0"/>
            <a:chExt cx="10136982" cy="604838"/>
          </a:xfrm>
        </p:grpSpPr>
        <p:sp>
          <p:nvSpPr>
            <p:cNvPr name="Freeform 22" id="22"/>
            <p:cNvSpPr/>
            <p:nvPr/>
          </p:nvSpPr>
          <p:spPr>
            <a:xfrm flipH="false" flipV="false" rot="0">
              <a:off x="0" y="0"/>
              <a:ext cx="10136982" cy="604838"/>
            </a:xfrm>
            <a:custGeom>
              <a:avLst/>
              <a:gdLst/>
              <a:ahLst/>
              <a:cxnLst/>
              <a:rect r="r" b="b" t="t" l="l"/>
              <a:pathLst>
                <a:path h="604838" w="10136982">
                  <a:moveTo>
                    <a:pt x="0" y="0"/>
                  </a:moveTo>
                  <a:lnTo>
                    <a:pt x="10136982" y="0"/>
                  </a:lnTo>
                  <a:lnTo>
                    <a:pt x="10136982" y="604838"/>
                  </a:lnTo>
                  <a:lnTo>
                    <a:pt x="0" y="604838"/>
                  </a:lnTo>
                  <a:close/>
                </a:path>
              </a:pathLst>
            </a:custGeom>
            <a:solidFill>
              <a:srgbClr val="000000">
                <a:alpha val="0"/>
              </a:srgbClr>
            </a:solidFill>
          </p:spPr>
        </p:sp>
        <p:sp>
          <p:nvSpPr>
            <p:cNvPr name="TextBox 23" id="23"/>
            <p:cNvSpPr txBox="true"/>
            <p:nvPr/>
          </p:nvSpPr>
          <p:spPr>
            <a:xfrm>
              <a:off x="0" y="-171450"/>
              <a:ext cx="10136982" cy="776288"/>
            </a:xfrm>
            <a:prstGeom prst="rect">
              <a:avLst/>
            </a:prstGeom>
          </p:spPr>
          <p:txBody>
            <a:bodyPr anchor="t" rtlCol="false" tIns="0" lIns="0" bIns="0" rIns="0"/>
            <a:lstStyle/>
            <a:p>
              <a:pPr algn="l">
                <a:lnSpc>
                  <a:spcPts val="4274"/>
                </a:lnSpc>
              </a:pPr>
              <a:r>
                <a:rPr lang="en-US" sz="2187">
                  <a:solidFill>
                    <a:srgbClr val="52586B"/>
                  </a:solidFill>
                  <a:latin typeface="Arimo"/>
                  <a:ea typeface="Arimo"/>
                  <a:cs typeface="Arimo"/>
                  <a:sym typeface="Arimo"/>
                </a:rPr>
                <a:t>Define app and route with basic "Hello, Flask!" function.</a:t>
              </a:r>
            </a:p>
          </p:txBody>
        </p:sp>
      </p:grpSp>
      <p:sp>
        <p:nvSpPr>
          <p:cNvPr name="Freeform 24" id="24" descr="preencoded.png"/>
          <p:cNvSpPr/>
          <p:nvPr/>
        </p:nvSpPr>
        <p:spPr>
          <a:xfrm flipH="false" flipV="false" rot="0">
            <a:off x="992238" y="6649641"/>
            <a:ext cx="1417588" cy="1701105"/>
          </a:xfrm>
          <a:custGeom>
            <a:avLst/>
            <a:gdLst/>
            <a:ahLst/>
            <a:cxnLst/>
            <a:rect r="r" b="b" t="t" l="l"/>
            <a:pathLst>
              <a:path h="1701105" w="1417588">
                <a:moveTo>
                  <a:pt x="0" y="0"/>
                </a:moveTo>
                <a:lnTo>
                  <a:pt x="1417587" y="0"/>
                </a:lnTo>
                <a:lnTo>
                  <a:pt x="1417587" y="1701105"/>
                </a:lnTo>
                <a:lnTo>
                  <a:pt x="0" y="1701105"/>
                </a:lnTo>
                <a:lnTo>
                  <a:pt x="0" y="0"/>
                </a:lnTo>
                <a:close/>
              </a:path>
            </a:pathLst>
          </a:custGeom>
          <a:blipFill>
            <a:blip r:embed="rId9"/>
            <a:stretch>
              <a:fillRect l="0" t="0" r="0" b="-111"/>
            </a:stretch>
          </a:blipFill>
        </p:spPr>
      </p:sp>
      <p:grpSp>
        <p:nvGrpSpPr>
          <p:cNvPr name="Group 25" id="25"/>
          <p:cNvGrpSpPr/>
          <p:nvPr/>
        </p:nvGrpSpPr>
        <p:grpSpPr>
          <a:xfrm rot="0">
            <a:off x="2835027" y="6933159"/>
            <a:ext cx="3544044" cy="442912"/>
            <a:chOff x="0" y="0"/>
            <a:chExt cx="4725392" cy="590550"/>
          </a:xfrm>
        </p:grpSpPr>
        <p:sp>
          <p:nvSpPr>
            <p:cNvPr name="Freeform 26" id="26"/>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7" id="27"/>
            <p:cNvSpPr txBox="true"/>
            <p:nvPr/>
          </p:nvSpPr>
          <p:spPr>
            <a:xfrm>
              <a:off x="0" y="-104775"/>
              <a:ext cx="4725392" cy="695325"/>
            </a:xfrm>
            <a:prstGeom prst="rect">
              <a:avLst/>
            </a:prstGeom>
          </p:spPr>
          <p:txBody>
            <a:bodyPr anchor="t" rtlCol="false" tIns="0" lIns="0" bIns="0" rIns="0"/>
            <a:lstStyle/>
            <a:p>
              <a:pPr algn="l">
                <a:lnSpc>
                  <a:spcPts val="4125"/>
                </a:lnSpc>
              </a:pPr>
              <a:r>
                <a:rPr lang="en-US" sz="2750">
                  <a:solidFill>
                    <a:srgbClr val="52586B"/>
                  </a:solidFill>
                  <a:latin typeface="Arimo"/>
                  <a:ea typeface="Arimo"/>
                  <a:cs typeface="Arimo"/>
                  <a:sym typeface="Arimo"/>
                </a:rPr>
                <a:t>Run Server</a:t>
              </a:r>
            </a:p>
          </p:txBody>
        </p:sp>
      </p:grpSp>
      <p:grpSp>
        <p:nvGrpSpPr>
          <p:cNvPr name="Group 28" id="28"/>
          <p:cNvGrpSpPr/>
          <p:nvPr/>
        </p:nvGrpSpPr>
        <p:grpSpPr>
          <a:xfrm rot="0">
            <a:off x="2835027" y="7546181"/>
            <a:ext cx="7602736" cy="453629"/>
            <a:chOff x="0" y="0"/>
            <a:chExt cx="10136982" cy="604838"/>
          </a:xfrm>
        </p:grpSpPr>
        <p:sp>
          <p:nvSpPr>
            <p:cNvPr name="Freeform 29" id="29"/>
            <p:cNvSpPr/>
            <p:nvPr/>
          </p:nvSpPr>
          <p:spPr>
            <a:xfrm flipH="false" flipV="false" rot="0">
              <a:off x="0" y="0"/>
              <a:ext cx="10136982" cy="604838"/>
            </a:xfrm>
            <a:custGeom>
              <a:avLst/>
              <a:gdLst/>
              <a:ahLst/>
              <a:cxnLst/>
              <a:rect r="r" b="b" t="t" l="l"/>
              <a:pathLst>
                <a:path h="604838" w="10136982">
                  <a:moveTo>
                    <a:pt x="0" y="0"/>
                  </a:moveTo>
                  <a:lnTo>
                    <a:pt x="10136982" y="0"/>
                  </a:lnTo>
                  <a:lnTo>
                    <a:pt x="10136982" y="604838"/>
                  </a:lnTo>
                  <a:lnTo>
                    <a:pt x="0" y="604838"/>
                  </a:lnTo>
                  <a:close/>
                </a:path>
              </a:pathLst>
            </a:custGeom>
            <a:solidFill>
              <a:srgbClr val="000000">
                <a:alpha val="0"/>
              </a:srgbClr>
            </a:solidFill>
          </p:spPr>
        </p:sp>
        <p:sp>
          <p:nvSpPr>
            <p:cNvPr name="TextBox 30" id="30"/>
            <p:cNvSpPr txBox="true"/>
            <p:nvPr/>
          </p:nvSpPr>
          <p:spPr>
            <a:xfrm>
              <a:off x="0" y="-171450"/>
              <a:ext cx="10136982" cy="776288"/>
            </a:xfrm>
            <a:prstGeom prst="rect">
              <a:avLst/>
            </a:prstGeom>
          </p:spPr>
          <p:txBody>
            <a:bodyPr anchor="t" rtlCol="false" tIns="0" lIns="0" bIns="0" rIns="0"/>
            <a:lstStyle/>
            <a:p>
              <a:pPr algn="l">
                <a:lnSpc>
                  <a:spcPts val="4274"/>
                </a:lnSpc>
              </a:pPr>
              <a:r>
                <a:rPr lang="en-US" sz="2187">
                  <a:solidFill>
                    <a:srgbClr val="52586B"/>
                  </a:solidFill>
                  <a:latin typeface="Arimo"/>
                  <a:ea typeface="Arimo"/>
                  <a:cs typeface="Arimo"/>
                  <a:sym typeface="Arimo"/>
                </a:rPr>
                <a:t>Execute app to launch development server locally.</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sp>
        <p:nvSpPr>
          <p:cNvPr name="Freeform 5" id="5" descr="preencoded.png"/>
          <p:cNvSpPr/>
          <p:nvPr/>
        </p:nvSpPr>
        <p:spPr>
          <a:xfrm flipH="false" flipV="false" rot="0">
            <a:off x="0" y="0"/>
            <a:ext cx="18288000" cy="3544044"/>
          </a:xfrm>
          <a:custGeom>
            <a:avLst/>
            <a:gdLst/>
            <a:ahLst/>
            <a:cxnLst/>
            <a:rect r="r" b="b" t="t" l="l"/>
            <a:pathLst>
              <a:path h="3544044" w="18288000">
                <a:moveTo>
                  <a:pt x="0" y="0"/>
                </a:moveTo>
                <a:lnTo>
                  <a:pt x="18288000" y="0"/>
                </a:lnTo>
                <a:lnTo>
                  <a:pt x="18288000" y="3544044"/>
                </a:lnTo>
                <a:lnTo>
                  <a:pt x="0" y="3544044"/>
                </a:lnTo>
                <a:lnTo>
                  <a:pt x="0" y="0"/>
                </a:lnTo>
                <a:close/>
              </a:path>
            </a:pathLst>
          </a:custGeom>
          <a:blipFill>
            <a:blip r:embed="rId4"/>
            <a:stretch>
              <a:fillRect l="0" t="0" r="-20" b="0"/>
            </a:stretch>
          </a:blipFill>
        </p:spPr>
      </p:sp>
      <p:grpSp>
        <p:nvGrpSpPr>
          <p:cNvPr name="Group 6" id="6"/>
          <p:cNvGrpSpPr/>
          <p:nvPr/>
        </p:nvGrpSpPr>
        <p:grpSpPr>
          <a:xfrm rot="0">
            <a:off x="992238" y="4720084"/>
            <a:ext cx="11158091" cy="885974"/>
            <a:chOff x="0" y="0"/>
            <a:chExt cx="14877455" cy="1181298"/>
          </a:xfrm>
        </p:grpSpPr>
        <p:sp>
          <p:nvSpPr>
            <p:cNvPr name="Freeform 7" id="7"/>
            <p:cNvSpPr/>
            <p:nvPr/>
          </p:nvSpPr>
          <p:spPr>
            <a:xfrm flipH="false" flipV="false" rot="0">
              <a:off x="0" y="0"/>
              <a:ext cx="14877455" cy="1181298"/>
            </a:xfrm>
            <a:custGeom>
              <a:avLst/>
              <a:gdLst/>
              <a:ahLst/>
              <a:cxnLst/>
              <a:rect r="r" b="b" t="t" l="l"/>
              <a:pathLst>
                <a:path h="1181298" w="14877455">
                  <a:moveTo>
                    <a:pt x="0" y="0"/>
                  </a:moveTo>
                  <a:lnTo>
                    <a:pt x="14877455" y="0"/>
                  </a:lnTo>
                  <a:lnTo>
                    <a:pt x="14877455" y="1181298"/>
                  </a:lnTo>
                  <a:lnTo>
                    <a:pt x="0" y="1181298"/>
                  </a:lnTo>
                  <a:close/>
                </a:path>
              </a:pathLst>
            </a:custGeom>
            <a:solidFill>
              <a:srgbClr val="000000">
                <a:alpha val="0"/>
              </a:srgbClr>
            </a:solidFill>
          </p:spPr>
        </p:sp>
        <p:sp>
          <p:nvSpPr>
            <p:cNvPr name="TextBox 8" id="8"/>
            <p:cNvSpPr txBox="true"/>
            <p:nvPr/>
          </p:nvSpPr>
          <p:spPr>
            <a:xfrm>
              <a:off x="0" y="-190500"/>
              <a:ext cx="14877455" cy="1371798"/>
            </a:xfrm>
            <a:prstGeom prst="rect">
              <a:avLst/>
            </a:prstGeom>
          </p:spPr>
          <p:txBody>
            <a:bodyPr anchor="t" rtlCol="false" tIns="0" lIns="0" bIns="0" rIns="0"/>
            <a:lstStyle/>
            <a:p>
              <a:pPr algn="l">
                <a:lnSpc>
                  <a:spcPts val="8324"/>
                </a:lnSpc>
              </a:pPr>
              <a:r>
                <a:rPr lang="en-US" sz="5562">
                  <a:solidFill>
                    <a:srgbClr val="373B48"/>
                  </a:solidFill>
                  <a:latin typeface="Arimo"/>
                  <a:ea typeface="Arimo"/>
                  <a:cs typeface="Arimo"/>
                  <a:sym typeface="Arimo"/>
                </a:rPr>
                <a:t>URL Routing and View Functions</a:t>
              </a:r>
            </a:p>
          </p:txBody>
        </p:sp>
      </p:grpSp>
      <p:grpSp>
        <p:nvGrpSpPr>
          <p:cNvPr name="Group 9" id="9"/>
          <p:cNvGrpSpPr/>
          <p:nvPr/>
        </p:nvGrpSpPr>
        <p:grpSpPr>
          <a:xfrm rot="0">
            <a:off x="986284" y="6875859"/>
            <a:ext cx="5162847" cy="295424"/>
            <a:chOff x="0" y="0"/>
            <a:chExt cx="6883797" cy="393898"/>
          </a:xfrm>
        </p:grpSpPr>
        <p:sp>
          <p:nvSpPr>
            <p:cNvPr name="Freeform 10" id="10"/>
            <p:cNvSpPr/>
            <p:nvPr/>
          </p:nvSpPr>
          <p:spPr>
            <a:xfrm flipH="false" flipV="false" rot="0">
              <a:off x="7874" y="8001"/>
              <a:ext cx="6868033" cy="377952"/>
            </a:xfrm>
            <a:custGeom>
              <a:avLst/>
              <a:gdLst/>
              <a:ahLst/>
              <a:cxnLst/>
              <a:rect r="r" b="b" t="t" l="l"/>
              <a:pathLst>
                <a:path h="377952" w="6868033">
                  <a:moveTo>
                    <a:pt x="0" y="158750"/>
                  </a:moveTo>
                  <a:cubicBezTo>
                    <a:pt x="0" y="71120"/>
                    <a:pt x="73914" y="0"/>
                    <a:pt x="165100" y="0"/>
                  </a:cubicBezTo>
                  <a:lnTo>
                    <a:pt x="6702933" y="0"/>
                  </a:lnTo>
                  <a:cubicBezTo>
                    <a:pt x="6794119" y="0"/>
                    <a:pt x="6868033" y="71120"/>
                    <a:pt x="6868033" y="158750"/>
                  </a:cubicBezTo>
                  <a:lnTo>
                    <a:pt x="6868033" y="219202"/>
                  </a:lnTo>
                  <a:cubicBezTo>
                    <a:pt x="6868033" y="306832"/>
                    <a:pt x="6794119" y="377952"/>
                    <a:pt x="6702933" y="377952"/>
                  </a:cubicBezTo>
                  <a:lnTo>
                    <a:pt x="165100" y="377952"/>
                  </a:lnTo>
                  <a:cubicBezTo>
                    <a:pt x="73914" y="377952"/>
                    <a:pt x="0" y="306832"/>
                    <a:pt x="0" y="219202"/>
                  </a:cubicBezTo>
                  <a:close/>
                </a:path>
              </a:pathLst>
            </a:custGeom>
            <a:solidFill>
              <a:srgbClr val="E2E4E9"/>
            </a:solidFill>
          </p:spPr>
        </p:sp>
        <p:sp>
          <p:nvSpPr>
            <p:cNvPr name="Freeform 11" id="11"/>
            <p:cNvSpPr/>
            <p:nvPr/>
          </p:nvSpPr>
          <p:spPr>
            <a:xfrm flipH="false" flipV="false" rot="0">
              <a:off x="0" y="0"/>
              <a:ext cx="6883781" cy="393954"/>
            </a:xfrm>
            <a:custGeom>
              <a:avLst/>
              <a:gdLst/>
              <a:ahLst/>
              <a:cxnLst/>
              <a:rect r="r" b="b" t="t" l="l"/>
              <a:pathLst>
                <a:path h="393954" w="6883781">
                  <a:moveTo>
                    <a:pt x="0" y="166751"/>
                  </a:moveTo>
                  <a:cubicBezTo>
                    <a:pt x="0" y="74295"/>
                    <a:pt x="77724" y="0"/>
                    <a:pt x="172974" y="0"/>
                  </a:cubicBezTo>
                  <a:lnTo>
                    <a:pt x="6710807" y="0"/>
                  </a:lnTo>
                  <a:lnTo>
                    <a:pt x="6710807" y="7874"/>
                  </a:lnTo>
                  <a:lnTo>
                    <a:pt x="6710807" y="0"/>
                  </a:lnTo>
                  <a:cubicBezTo>
                    <a:pt x="6806057" y="0"/>
                    <a:pt x="6883781" y="74295"/>
                    <a:pt x="6883781" y="166751"/>
                  </a:cubicBezTo>
                  <a:lnTo>
                    <a:pt x="6875907" y="166751"/>
                  </a:lnTo>
                  <a:lnTo>
                    <a:pt x="6883781" y="166751"/>
                  </a:lnTo>
                  <a:lnTo>
                    <a:pt x="6883781" y="227203"/>
                  </a:lnTo>
                  <a:lnTo>
                    <a:pt x="6875907" y="227203"/>
                  </a:lnTo>
                  <a:lnTo>
                    <a:pt x="6883781" y="227203"/>
                  </a:lnTo>
                  <a:cubicBezTo>
                    <a:pt x="6883781" y="319532"/>
                    <a:pt x="6806057" y="393954"/>
                    <a:pt x="6710807" y="393954"/>
                  </a:cubicBezTo>
                  <a:lnTo>
                    <a:pt x="6710807" y="386080"/>
                  </a:lnTo>
                  <a:lnTo>
                    <a:pt x="6710807" y="393954"/>
                  </a:lnTo>
                  <a:lnTo>
                    <a:pt x="172974" y="393954"/>
                  </a:lnTo>
                  <a:lnTo>
                    <a:pt x="172974" y="386080"/>
                  </a:lnTo>
                  <a:lnTo>
                    <a:pt x="172974" y="393954"/>
                  </a:lnTo>
                  <a:cubicBezTo>
                    <a:pt x="77724" y="393954"/>
                    <a:pt x="0" y="319532"/>
                    <a:pt x="0" y="227203"/>
                  </a:cubicBezTo>
                  <a:lnTo>
                    <a:pt x="0" y="166751"/>
                  </a:lnTo>
                  <a:lnTo>
                    <a:pt x="7874" y="166751"/>
                  </a:lnTo>
                  <a:lnTo>
                    <a:pt x="0" y="166751"/>
                  </a:lnTo>
                  <a:moveTo>
                    <a:pt x="15875" y="166751"/>
                  </a:moveTo>
                  <a:lnTo>
                    <a:pt x="15875" y="227203"/>
                  </a:lnTo>
                  <a:lnTo>
                    <a:pt x="7874" y="227203"/>
                  </a:lnTo>
                  <a:lnTo>
                    <a:pt x="15748" y="227203"/>
                  </a:lnTo>
                  <a:cubicBezTo>
                    <a:pt x="15748" y="310261"/>
                    <a:pt x="85852" y="378079"/>
                    <a:pt x="172847" y="378079"/>
                  </a:cubicBezTo>
                  <a:lnTo>
                    <a:pt x="6710807" y="378079"/>
                  </a:lnTo>
                  <a:cubicBezTo>
                    <a:pt x="6797928" y="378079"/>
                    <a:pt x="6867906" y="310261"/>
                    <a:pt x="6867906" y="227203"/>
                  </a:cubicBezTo>
                  <a:lnTo>
                    <a:pt x="6867906" y="166751"/>
                  </a:lnTo>
                  <a:cubicBezTo>
                    <a:pt x="6867906" y="83693"/>
                    <a:pt x="6797801" y="15875"/>
                    <a:pt x="6710807" y="15875"/>
                  </a:cubicBezTo>
                  <a:lnTo>
                    <a:pt x="172974" y="15875"/>
                  </a:lnTo>
                  <a:lnTo>
                    <a:pt x="172974" y="7874"/>
                  </a:lnTo>
                  <a:lnTo>
                    <a:pt x="172974" y="15748"/>
                  </a:lnTo>
                  <a:cubicBezTo>
                    <a:pt x="85979" y="15875"/>
                    <a:pt x="15875" y="83693"/>
                    <a:pt x="15875" y="166751"/>
                  </a:cubicBezTo>
                  <a:close/>
                </a:path>
              </a:pathLst>
            </a:custGeom>
            <a:solidFill>
              <a:srgbClr val="C8CACF"/>
            </a:solidFill>
          </p:spPr>
        </p:sp>
      </p:grpSp>
      <p:grpSp>
        <p:nvGrpSpPr>
          <p:cNvPr name="Group 12" id="12"/>
          <p:cNvGrpSpPr/>
          <p:nvPr/>
        </p:nvGrpSpPr>
        <p:grpSpPr>
          <a:xfrm rot="0">
            <a:off x="992238" y="7590532"/>
            <a:ext cx="3544044" cy="442912"/>
            <a:chOff x="0" y="0"/>
            <a:chExt cx="4725392" cy="590550"/>
          </a:xfrm>
        </p:grpSpPr>
        <p:sp>
          <p:nvSpPr>
            <p:cNvPr name="Freeform 13" id="13"/>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4" id="14"/>
            <p:cNvSpPr txBox="true"/>
            <p:nvPr/>
          </p:nvSpPr>
          <p:spPr>
            <a:xfrm>
              <a:off x="0" y="-104775"/>
              <a:ext cx="4725392" cy="695325"/>
            </a:xfrm>
            <a:prstGeom prst="rect">
              <a:avLst/>
            </a:prstGeom>
          </p:spPr>
          <p:txBody>
            <a:bodyPr anchor="t" rtlCol="false" tIns="0" lIns="0" bIns="0" rIns="0"/>
            <a:lstStyle/>
            <a:p>
              <a:pPr algn="l">
                <a:lnSpc>
                  <a:spcPts val="4125"/>
                </a:lnSpc>
              </a:pPr>
              <a:r>
                <a:rPr lang="en-US" sz="2750">
                  <a:solidFill>
                    <a:srgbClr val="52586B"/>
                  </a:solidFill>
                  <a:latin typeface="Arimo"/>
                  <a:ea typeface="Arimo"/>
                  <a:cs typeface="Arimo"/>
                  <a:sym typeface="Arimo"/>
                </a:rPr>
                <a:t>Routing Concept</a:t>
              </a:r>
            </a:p>
          </p:txBody>
        </p:sp>
      </p:grpSp>
      <p:grpSp>
        <p:nvGrpSpPr>
          <p:cNvPr name="Group 15" id="15"/>
          <p:cNvGrpSpPr/>
          <p:nvPr/>
        </p:nvGrpSpPr>
        <p:grpSpPr>
          <a:xfrm rot="0">
            <a:off x="992238" y="8203555"/>
            <a:ext cx="5150941" cy="907256"/>
            <a:chOff x="0" y="0"/>
            <a:chExt cx="6867922" cy="1209675"/>
          </a:xfrm>
        </p:grpSpPr>
        <p:sp>
          <p:nvSpPr>
            <p:cNvPr name="Freeform 16" id="16"/>
            <p:cNvSpPr/>
            <p:nvPr/>
          </p:nvSpPr>
          <p:spPr>
            <a:xfrm flipH="false" flipV="false" rot="0">
              <a:off x="0" y="0"/>
              <a:ext cx="6867922" cy="1209675"/>
            </a:xfrm>
            <a:custGeom>
              <a:avLst/>
              <a:gdLst/>
              <a:ahLst/>
              <a:cxnLst/>
              <a:rect r="r" b="b" t="t" l="l"/>
              <a:pathLst>
                <a:path h="1209675" w="6867922">
                  <a:moveTo>
                    <a:pt x="0" y="0"/>
                  </a:moveTo>
                  <a:lnTo>
                    <a:pt x="6867922" y="0"/>
                  </a:lnTo>
                  <a:lnTo>
                    <a:pt x="6867922" y="1209675"/>
                  </a:lnTo>
                  <a:lnTo>
                    <a:pt x="0" y="1209675"/>
                  </a:lnTo>
                  <a:close/>
                </a:path>
              </a:pathLst>
            </a:custGeom>
            <a:solidFill>
              <a:srgbClr val="000000">
                <a:alpha val="0"/>
              </a:srgbClr>
            </a:solidFill>
          </p:spPr>
        </p:sp>
        <p:sp>
          <p:nvSpPr>
            <p:cNvPr name="TextBox 17" id="17"/>
            <p:cNvSpPr txBox="true"/>
            <p:nvPr/>
          </p:nvSpPr>
          <p:spPr>
            <a:xfrm>
              <a:off x="0" y="-171450"/>
              <a:ext cx="6867922" cy="1381125"/>
            </a:xfrm>
            <a:prstGeom prst="rect">
              <a:avLst/>
            </a:prstGeom>
          </p:spPr>
          <p:txBody>
            <a:bodyPr anchor="t" rtlCol="false" tIns="0" lIns="0" bIns="0" rIns="0"/>
            <a:lstStyle/>
            <a:p>
              <a:pPr algn="l">
                <a:lnSpc>
                  <a:spcPts val="4274"/>
                </a:lnSpc>
              </a:pPr>
              <a:r>
                <a:rPr lang="en-US" sz="2187">
                  <a:solidFill>
                    <a:srgbClr val="52586B"/>
                  </a:solidFill>
                  <a:latin typeface="Arimo"/>
                  <a:ea typeface="Arimo"/>
                  <a:cs typeface="Arimo"/>
                  <a:sym typeface="Arimo"/>
                </a:rPr>
                <a:t>Link URLs to Python functions (view handlers).</a:t>
              </a:r>
            </a:p>
          </p:txBody>
        </p:sp>
      </p:grpSp>
      <p:grpSp>
        <p:nvGrpSpPr>
          <p:cNvPr name="Group 18" id="18"/>
          <p:cNvGrpSpPr/>
          <p:nvPr/>
        </p:nvGrpSpPr>
        <p:grpSpPr>
          <a:xfrm rot="0">
            <a:off x="6562427" y="6450508"/>
            <a:ext cx="5162996" cy="295424"/>
            <a:chOff x="0" y="0"/>
            <a:chExt cx="6883995" cy="393898"/>
          </a:xfrm>
        </p:grpSpPr>
        <p:sp>
          <p:nvSpPr>
            <p:cNvPr name="Freeform 19" id="19"/>
            <p:cNvSpPr/>
            <p:nvPr/>
          </p:nvSpPr>
          <p:spPr>
            <a:xfrm flipH="false" flipV="false" rot="0">
              <a:off x="7874" y="8001"/>
              <a:ext cx="6868160" cy="377952"/>
            </a:xfrm>
            <a:custGeom>
              <a:avLst/>
              <a:gdLst/>
              <a:ahLst/>
              <a:cxnLst/>
              <a:rect r="r" b="b" t="t" l="l"/>
              <a:pathLst>
                <a:path h="377952" w="6868160">
                  <a:moveTo>
                    <a:pt x="0" y="158750"/>
                  </a:moveTo>
                  <a:cubicBezTo>
                    <a:pt x="0" y="71120"/>
                    <a:pt x="73914" y="0"/>
                    <a:pt x="165100" y="0"/>
                  </a:cubicBezTo>
                  <a:lnTo>
                    <a:pt x="6703060" y="0"/>
                  </a:lnTo>
                  <a:cubicBezTo>
                    <a:pt x="6794246" y="0"/>
                    <a:pt x="6868160" y="71120"/>
                    <a:pt x="6868160" y="158750"/>
                  </a:cubicBezTo>
                  <a:lnTo>
                    <a:pt x="6868160" y="219202"/>
                  </a:lnTo>
                  <a:cubicBezTo>
                    <a:pt x="6868160" y="306832"/>
                    <a:pt x="6794246" y="377952"/>
                    <a:pt x="6703060" y="377952"/>
                  </a:cubicBezTo>
                  <a:lnTo>
                    <a:pt x="165100" y="377952"/>
                  </a:lnTo>
                  <a:cubicBezTo>
                    <a:pt x="73914" y="377952"/>
                    <a:pt x="0" y="306832"/>
                    <a:pt x="0" y="219202"/>
                  </a:cubicBezTo>
                  <a:close/>
                </a:path>
              </a:pathLst>
            </a:custGeom>
            <a:solidFill>
              <a:srgbClr val="E2E4E9"/>
            </a:solidFill>
          </p:spPr>
        </p:sp>
        <p:sp>
          <p:nvSpPr>
            <p:cNvPr name="Freeform 20" id="20"/>
            <p:cNvSpPr/>
            <p:nvPr/>
          </p:nvSpPr>
          <p:spPr>
            <a:xfrm flipH="false" flipV="false" rot="0">
              <a:off x="0" y="0"/>
              <a:ext cx="6883908" cy="393954"/>
            </a:xfrm>
            <a:custGeom>
              <a:avLst/>
              <a:gdLst/>
              <a:ahLst/>
              <a:cxnLst/>
              <a:rect r="r" b="b" t="t" l="l"/>
              <a:pathLst>
                <a:path h="393954" w="6883908">
                  <a:moveTo>
                    <a:pt x="0" y="166751"/>
                  </a:moveTo>
                  <a:cubicBezTo>
                    <a:pt x="0" y="74295"/>
                    <a:pt x="77724" y="0"/>
                    <a:pt x="172974" y="0"/>
                  </a:cubicBezTo>
                  <a:lnTo>
                    <a:pt x="6710934" y="0"/>
                  </a:lnTo>
                  <a:lnTo>
                    <a:pt x="6710934" y="7874"/>
                  </a:lnTo>
                  <a:lnTo>
                    <a:pt x="6710934" y="0"/>
                  </a:lnTo>
                  <a:cubicBezTo>
                    <a:pt x="6806184" y="0"/>
                    <a:pt x="6883908" y="74295"/>
                    <a:pt x="6883908" y="166751"/>
                  </a:cubicBezTo>
                  <a:lnTo>
                    <a:pt x="6876034" y="166751"/>
                  </a:lnTo>
                  <a:lnTo>
                    <a:pt x="6883908" y="166751"/>
                  </a:lnTo>
                  <a:lnTo>
                    <a:pt x="6883908" y="227203"/>
                  </a:lnTo>
                  <a:lnTo>
                    <a:pt x="6876034" y="227203"/>
                  </a:lnTo>
                  <a:lnTo>
                    <a:pt x="6883908" y="227203"/>
                  </a:lnTo>
                  <a:cubicBezTo>
                    <a:pt x="6883908" y="319532"/>
                    <a:pt x="6806184" y="393954"/>
                    <a:pt x="6710934" y="393954"/>
                  </a:cubicBezTo>
                  <a:lnTo>
                    <a:pt x="6710934" y="386080"/>
                  </a:lnTo>
                  <a:lnTo>
                    <a:pt x="6710934" y="393954"/>
                  </a:lnTo>
                  <a:lnTo>
                    <a:pt x="172974" y="393954"/>
                  </a:lnTo>
                  <a:lnTo>
                    <a:pt x="172974" y="386080"/>
                  </a:lnTo>
                  <a:lnTo>
                    <a:pt x="172974" y="393954"/>
                  </a:lnTo>
                  <a:cubicBezTo>
                    <a:pt x="77724" y="393954"/>
                    <a:pt x="0" y="319532"/>
                    <a:pt x="0" y="227203"/>
                  </a:cubicBezTo>
                  <a:lnTo>
                    <a:pt x="0" y="166751"/>
                  </a:lnTo>
                  <a:lnTo>
                    <a:pt x="7874" y="166751"/>
                  </a:lnTo>
                  <a:lnTo>
                    <a:pt x="0" y="166751"/>
                  </a:lnTo>
                  <a:moveTo>
                    <a:pt x="15875" y="166751"/>
                  </a:moveTo>
                  <a:lnTo>
                    <a:pt x="15875" y="227203"/>
                  </a:lnTo>
                  <a:lnTo>
                    <a:pt x="7874" y="227203"/>
                  </a:lnTo>
                  <a:lnTo>
                    <a:pt x="15748" y="227203"/>
                  </a:lnTo>
                  <a:cubicBezTo>
                    <a:pt x="15748" y="310261"/>
                    <a:pt x="85852" y="378079"/>
                    <a:pt x="172847" y="378079"/>
                  </a:cubicBezTo>
                  <a:lnTo>
                    <a:pt x="6710807" y="378079"/>
                  </a:lnTo>
                  <a:cubicBezTo>
                    <a:pt x="6797928" y="378079"/>
                    <a:pt x="6867906" y="310261"/>
                    <a:pt x="6867906" y="227203"/>
                  </a:cubicBezTo>
                  <a:lnTo>
                    <a:pt x="6867906" y="166751"/>
                  </a:lnTo>
                  <a:cubicBezTo>
                    <a:pt x="6867906" y="83693"/>
                    <a:pt x="6797802" y="15875"/>
                    <a:pt x="6710807" y="15875"/>
                  </a:cubicBezTo>
                  <a:lnTo>
                    <a:pt x="172974" y="15875"/>
                  </a:lnTo>
                  <a:lnTo>
                    <a:pt x="172974" y="7874"/>
                  </a:lnTo>
                  <a:lnTo>
                    <a:pt x="172974" y="15748"/>
                  </a:lnTo>
                  <a:cubicBezTo>
                    <a:pt x="85979" y="15875"/>
                    <a:pt x="15875" y="83693"/>
                    <a:pt x="15875" y="166751"/>
                  </a:cubicBezTo>
                  <a:close/>
                </a:path>
              </a:pathLst>
            </a:custGeom>
            <a:solidFill>
              <a:srgbClr val="C8CACF"/>
            </a:solidFill>
          </p:spPr>
        </p:sp>
      </p:grpSp>
      <p:grpSp>
        <p:nvGrpSpPr>
          <p:cNvPr name="Group 21" id="21"/>
          <p:cNvGrpSpPr/>
          <p:nvPr/>
        </p:nvGrpSpPr>
        <p:grpSpPr>
          <a:xfrm rot="0">
            <a:off x="6568380" y="7165181"/>
            <a:ext cx="3544044" cy="442912"/>
            <a:chOff x="0" y="0"/>
            <a:chExt cx="4725392" cy="590550"/>
          </a:xfrm>
        </p:grpSpPr>
        <p:sp>
          <p:nvSpPr>
            <p:cNvPr name="Freeform 22" id="22"/>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3" id="23"/>
            <p:cNvSpPr txBox="true"/>
            <p:nvPr/>
          </p:nvSpPr>
          <p:spPr>
            <a:xfrm>
              <a:off x="0" y="-104775"/>
              <a:ext cx="4725392" cy="695325"/>
            </a:xfrm>
            <a:prstGeom prst="rect">
              <a:avLst/>
            </a:prstGeom>
          </p:spPr>
          <p:txBody>
            <a:bodyPr anchor="t" rtlCol="false" tIns="0" lIns="0" bIns="0" rIns="0"/>
            <a:lstStyle/>
            <a:p>
              <a:pPr algn="l">
                <a:lnSpc>
                  <a:spcPts val="4125"/>
                </a:lnSpc>
              </a:pPr>
              <a:r>
                <a:rPr lang="en-US" sz="2750">
                  <a:solidFill>
                    <a:srgbClr val="52586B"/>
                  </a:solidFill>
                  <a:latin typeface="Arimo"/>
                  <a:ea typeface="Arimo"/>
                  <a:cs typeface="Arimo"/>
                  <a:sym typeface="Arimo"/>
                </a:rPr>
                <a:t>Dynamic Routes</a:t>
              </a:r>
            </a:p>
          </p:txBody>
        </p:sp>
      </p:grpSp>
      <p:grpSp>
        <p:nvGrpSpPr>
          <p:cNvPr name="Group 24" id="24"/>
          <p:cNvGrpSpPr/>
          <p:nvPr/>
        </p:nvGrpSpPr>
        <p:grpSpPr>
          <a:xfrm rot="0">
            <a:off x="6568380" y="7778204"/>
            <a:ext cx="5151090" cy="907256"/>
            <a:chOff x="0" y="0"/>
            <a:chExt cx="6868120" cy="1209675"/>
          </a:xfrm>
        </p:grpSpPr>
        <p:sp>
          <p:nvSpPr>
            <p:cNvPr name="Freeform 25" id="25"/>
            <p:cNvSpPr/>
            <p:nvPr/>
          </p:nvSpPr>
          <p:spPr>
            <a:xfrm flipH="false" flipV="false" rot="0">
              <a:off x="0" y="0"/>
              <a:ext cx="6868120" cy="1209675"/>
            </a:xfrm>
            <a:custGeom>
              <a:avLst/>
              <a:gdLst/>
              <a:ahLst/>
              <a:cxnLst/>
              <a:rect r="r" b="b" t="t" l="l"/>
              <a:pathLst>
                <a:path h="1209675" w="6868120">
                  <a:moveTo>
                    <a:pt x="0" y="0"/>
                  </a:moveTo>
                  <a:lnTo>
                    <a:pt x="6868120" y="0"/>
                  </a:lnTo>
                  <a:lnTo>
                    <a:pt x="6868120" y="1209675"/>
                  </a:lnTo>
                  <a:lnTo>
                    <a:pt x="0" y="1209675"/>
                  </a:lnTo>
                  <a:close/>
                </a:path>
              </a:pathLst>
            </a:custGeom>
            <a:solidFill>
              <a:srgbClr val="000000">
                <a:alpha val="0"/>
              </a:srgbClr>
            </a:solidFill>
          </p:spPr>
        </p:sp>
        <p:sp>
          <p:nvSpPr>
            <p:cNvPr name="TextBox 26" id="26"/>
            <p:cNvSpPr txBox="true"/>
            <p:nvPr/>
          </p:nvSpPr>
          <p:spPr>
            <a:xfrm>
              <a:off x="0" y="-171450"/>
              <a:ext cx="6868120" cy="1381125"/>
            </a:xfrm>
            <a:prstGeom prst="rect">
              <a:avLst/>
            </a:prstGeom>
          </p:spPr>
          <p:txBody>
            <a:bodyPr anchor="t" rtlCol="false" tIns="0" lIns="0" bIns="0" rIns="0"/>
            <a:lstStyle/>
            <a:p>
              <a:pPr algn="l">
                <a:lnSpc>
                  <a:spcPts val="4274"/>
                </a:lnSpc>
              </a:pPr>
              <a:r>
                <a:rPr lang="en-US" sz="2187">
                  <a:solidFill>
                    <a:srgbClr val="52586B"/>
                  </a:solidFill>
                  <a:latin typeface="Arimo"/>
                  <a:ea typeface="Arimo"/>
                  <a:cs typeface="Arimo"/>
                  <a:sym typeface="Arimo"/>
                </a:rPr>
                <a:t>Use parameters with syntax&lt;variable_name&gt; for flexibility.</a:t>
              </a:r>
            </a:p>
          </p:txBody>
        </p:sp>
      </p:grpSp>
      <p:grpSp>
        <p:nvGrpSpPr>
          <p:cNvPr name="Group 27" id="27"/>
          <p:cNvGrpSpPr/>
          <p:nvPr/>
        </p:nvGrpSpPr>
        <p:grpSpPr>
          <a:xfrm rot="0">
            <a:off x="12138719" y="6025307"/>
            <a:ext cx="5162996" cy="295424"/>
            <a:chOff x="0" y="0"/>
            <a:chExt cx="6883995" cy="393898"/>
          </a:xfrm>
        </p:grpSpPr>
        <p:sp>
          <p:nvSpPr>
            <p:cNvPr name="Freeform 28" id="28"/>
            <p:cNvSpPr/>
            <p:nvPr/>
          </p:nvSpPr>
          <p:spPr>
            <a:xfrm flipH="false" flipV="false" rot="0">
              <a:off x="7874" y="8001"/>
              <a:ext cx="6868160" cy="377952"/>
            </a:xfrm>
            <a:custGeom>
              <a:avLst/>
              <a:gdLst/>
              <a:ahLst/>
              <a:cxnLst/>
              <a:rect r="r" b="b" t="t" l="l"/>
              <a:pathLst>
                <a:path h="377952" w="6868160">
                  <a:moveTo>
                    <a:pt x="0" y="158750"/>
                  </a:moveTo>
                  <a:cubicBezTo>
                    <a:pt x="0" y="71120"/>
                    <a:pt x="73914" y="0"/>
                    <a:pt x="165100" y="0"/>
                  </a:cubicBezTo>
                  <a:lnTo>
                    <a:pt x="6703060" y="0"/>
                  </a:lnTo>
                  <a:cubicBezTo>
                    <a:pt x="6794246" y="0"/>
                    <a:pt x="6868160" y="71120"/>
                    <a:pt x="6868160" y="158750"/>
                  </a:cubicBezTo>
                  <a:lnTo>
                    <a:pt x="6868160" y="219202"/>
                  </a:lnTo>
                  <a:cubicBezTo>
                    <a:pt x="6868160" y="306832"/>
                    <a:pt x="6794246" y="377952"/>
                    <a:pt x="6703060" y="377952"/>
                  </a:cubicBezTo>
                  <a:lnTo>
                    <a:pt x="165100" y="377952"/>
                  </a:lnTo>
                  <a:cubicBezTo>
                    <a:pt x="73914" y="377952"/>
                    <a:pt x="0" y="306832"/>
                    <a:pt x="0" y="219202"/>
                  </a:cubicBezTo>
                  <a:close/>
                </a:path>
              </a:pathLst>
            </a:custGeom>
            <a:solidFill>
              <a:srgbClr val="E2E4E9"/>
            </a:solidFill>
          </p:spPr>
        </p:sp>
        <p:sp>
          <p:nvSpPr>
            <p:cNvPr name="Freeform 29" id="29"/>
            <p:cNvSpPr/>
            <p:nvPr/>
          </p:nvSpPr>
          <p:spPr>
            <a:xfrm flipH="false" flipV="false" rot="0">
              <a:off x="0" y="0"/>
              <a:ext cx="6883908" cy="393954"/>
            </a:xfrm>
            <a:custGeom>
              <a:avLst/>
              <a:gdLst/>
              <a:ahLst/>
              <a:cxnLst/>
              <a:rect r="r" b="b" t="t" l="l"/>
              <a:pathLst>
                <a:path h="393954" w="6883908">
                  <a:moveTo>
                    <a:pt x="0" y="166751"/>
                  </a:moveTo>
                  <a:cubicBezTo>
                    <a:pt x="0" y="74295"/>
                    <a:pt x="77724" y="0"/>
                    <a:pt x="172974" y="0"/>
                  </a:cubicBezTo>
                  <a:lnTo>
                    <a:pt x="6710934" y="0"/>
                  </a:lnTo>
                  <a:lnTo>
                    <a:pt x="6710934" y="7874"/>
                  </a:lnTo>
                  <a:lnTo>
                    <a:pt x="6710934" y="0"/>
                  </a:lnTo>
                  <a:cubicBezTo>
                    <a:pt x="6806184" y="0"/>
                    <a:pt x="6883908" y="74295"/>
                    <a:pt x="6883908" y="166751"/>
                  </a:cubicBezTo>
                  <a:lnTo>
                    <a:pt x="6876034" y="166751"/>
                  </a:lnTo>
                  <a:lnTo>
                    <a:pt x="6883908" y="166751"/>
                  </a:lnTo>
                  <a:lnTo>
                    <a:pt x="6883908" y="227203"/>
                  </a:lnTo>
                  <a:lnTo>
                    <a:pt x="6876034" y="227203"/>
                  </a:lnTo>
                  <a:lnTo>
                    <a:pt x="6883908" y="227203"/>
                  </a:lnTo>
                  <a:cubicBezTo>
                    <a:pt x="6883908" y="319532"/>
                    <a:pt x="6806184" y="393954"/>
                    <a:pt x="6710934" y="393954"/>
                  </a:cubicBezTo>
                  <a:lnTo>
                    <a:pt x="6710934" y="386080"/>
                  </a:lnTo>
                  <a:lnTo>
                    <a:pt x="6710934" y="393954"/>
                  </a:lnTo>
                  <a:lnTo>
                    <a:pt x="172974" y="393954"/>
                  </a:lnTo>
                  <a:lnTo>
                    <a:pt x="172974" y="386080"/>
                  </a:lnTo>
                  <a:lnTo>
                    <a:pt x="172974" y="393954"/>
                  </a:lnTo>
                  <a:cubicBezTo>
                    <a:pt x="77724" y="393954"/>
                    <a:pt x="0" y="319532"/>
                    <a:pt x="0" y="227203"/>
                  </a:cubicBezTo>
                  <a:lnTo>
                    <a:pt x="0" y="166751"/>
                  </a:lnTo>
                  <a:lnTo>
                    <a:pt x="7874" y="166751"/>
                  </a:lnTo>
                  <a:lnTo>
                    <a:pt x="0" y="166751"/>
                  </a:lnTo>
                  <a:moveTo>
                    <a:pt x="15875" y="166751"/>
                  </a:moveTo>
                  <a:lnTo>
                    <a:pt x="15875" y="227203"/>
                  </a:lnTo>
                  <a:lnTo>
                    <a:pt x="7874" y="227203"/>
                  </a:lnTo>
                  <a:lnTo>
                    <a:pt x="15748" y="227203"/>
                  </a:lnTo>
                  <a:cubicBezTo>
                    <a:pt x="15748" y="310261"/>
                    <a:pt x="85852" y="378079"/>
                    <a:pt x="172847" y="378079"/>
                  </a:cubicBezTo>
                  <a:lnTo>
                    <a:pt x="6710807" y="378079"/>
                  </a:lnTo>
                  <a:cubicBezTo>
                    <a:pt x="6797928" y="378079"/>
                    <a:pt x="6867906" y="310261"/>
                    <a:pt x="6867906" y="227203"/>
                  </a:cubicBezTo>
                  <a:lnTo>
                    <a:pt x="6867906" y="166751"/>
                  </a:lnTo>
                  <a:cubicBezTo>
                    <a:pt x="6867906" y="83693"/>
                    <a:pt x="6797802" y="15875"/>
                    <a:pt x="6710807" y="15875"/>
                  </a:cubicBezTo>
                  <a:lnTo>
                    <a:pt x="172974" y="15875"/>
                  </a:lnTo>
                  <a:lnTo>
                    <a:pt x="172974" y="7874"/>
                  </a:lnTo>
                  <a:lnTo>
                    <a:pt x="172974" y="15748"/>
                  </a:lnTo>
                  <a:cubicBezTo>
                    <a:pt x="85979" y="15875"/>
                    <a:pt x="15875" y="83693"/>
                    <a:pt x="15875" y="166751"/>
                  </a:cubicBezTo>
                  <a:close/>
                </a:path>
              </a:pathLst>
            </a:custGeom>
            <a:solidFill>
              <a:srgbClr val="C8CACF"/>
            </a:solidFill>
          </p:spPr>
        </p:sp>
      </p:grpSp>
      <p:grpSp>
        <p:nvGrpSpPr>
          <p:cNvPr name="Group 30" id="30"/>
          <p:cNvGrpSpPr/>
          <p:nvPr/>
        </p:nvGrpSpPr>
        <p:grpSpPr>
          <a:xfrm rot="0">
            <a:off x="12144672" y="6739979"/>
            <a:ext cx="3544044" cy="442912"/>
            <a:chOff x="0" y="0"/>
            <a:chExt cx="4725392" cy="590550"/>
          </a:xfrm>
        </p:grpSpPr>
        <p:sp>
          <p:nvSpPr>
            <p:cNvPr name="Freeform 31" id="31"/>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32" id="32"/>
            <p:cNvSpPr txBox="true"/>
            <p:nvPr/>
          </p:nvSpPr>
          <p:spPr>
            <a:xfrm>
              <a:off x="0" y="-104775"/>
              <a:ext cx="4725392" cy="695325"/>
            </a:xfrm>
            <a:prstGeom prst="rect">
              <a:avLst/>
            </a:prstGeom>
          </p:spPr>
          <p:txBody>
            <a:bodyPr anchor="t" rtlCol="false" tIns="0" lIns="0" bIns="0" rIns="0"/>
            <a:lstStyle/>
            <a:p>
              <a:pPr algn="l">
                <a:lnSpc>
                  <a:spcPts val="4125"/>
                </a:lnSpc>
              </a:pPr>
              <a:r>
                <a:rPr lang="en-US" sz="2750">
                  <a:solidFill>
                    <a:srgbClr val="52586B"/>
                  </a:solidFill>
                  <a:latin typeface="Arimo"/>
                  <a:ea typeface="Arimo"/>
                  <a:cs typeface="Arimo"/>
                  <a:sym typeface="Arimo"/>
                </a:rPr>
                <a:t>Example</a:t>
              </a:r>
            </a:p>
          </p:txBody>
        </p:sp>
      </p:grpSp>
      <p:grpSp>
        <p:nvGrpSpPr>
          <p:cNvPr name="Group 33" id="33"/>
          <p:cNvGrpSpPr/>
          <p:nvPr/>
        </p:nvGrpSpPr>
        <p:grpSpPr>
          <a:xfrm rot="0">
            <a:off x="12144672" y="7353002"/>
            <a:ext cx="5151090" cy="907256"/>
            <a:chOff x="0" y="0"/>
            <a:chExt cx="6868120" cy="1209675"/>
          </a:xfrm>
        </p:grpSpPr>
        <p:sp>
          <p:nvSpPr>
            <p:cNvPr name="Freeform 34" id="34"/>
            <p:cNvSpPr/>
            <p:nvPr/>
          </p:nvSpPr>
          <p:spPr>
            <a:xfrm flipH="false" flipV="false" rot="0">
              <a:off x="0" y="0"/>
              <a:ext cx="6868120" cy="1209675"/>
            </a:xfrm>
            <a:custGeom>
              <a:avLst/>
              <a:gdLst/>
              <a:ahLst/>
              <a:cxnLst/>
              <a:rect r="r" b="b" t="t" l="l"/>
              <a:pathLst>
                <a:path h="1209675" w="6868120">
                  <a:moveTo>
                    <a:pt x="0" y="0"/>
                  </a:moveTo>
                  <a:lnTo>
                    <a:pt x="6868120" y="0"/>
                  </a:lnTo>
                  <a:lnTo>
                    <a:pt x="6868120" y="1209675"/>
                  </a:lnTo>
                  <a:lnTo>
                    <a:pt x="0" y="1209675"/>
                  </a:lnTo>
                  <a:close/>
                </a:path>
              </a:pathLst>
            </a:custGeom>
            <a:solidFill>
              <a:srgbClr val="000000">
                <a:alpha val="0"/>
              </a:srgbClr>
            </a:solidFill>
          </p:spPr>
        </p:sp>
        <p:sp>
          <p:nvSpPr>
            <p:cNvPr name="TextBox 35" id="35"/>
            <p:cNvSpPr txBox="true"/>
            <p:nvPr/>
          </p:nvSpPr>
          <p:spPr>
            <a:xfrm>
              <a:off x="0" y="-171450"/>
              <a:ext cx="6868120" cy="1381125"/>
            </a:xfrm>
            <a:prstGeom prst="rect">
              <a:avLst/>
            </a:prstGeom>
          </p:spPr>
          <p:txBody>
            <a:bodyPr anchor="t" rtlCol="false" tIns="0" lIns="0" bIns="0" rIns="0"/>
            <a:lstStyle/>
            <a:p>
              <a:pPr algn="l">
                <a:lnSpc>
                  <a:spcPts val="4274"/>
                </a:lnSpc>
              </a:pPr>
              <a:r>
                <a:rPr lang="en-US" sz="2187">
                  <a:solidFill>
                    <a:srgbClr val="52586B"/>
                  </a:solidFill>
                  <a:latin typeface="Arimo"/>
                  <a:ea typeface="Arimo"/>
                  <a:cs typeface="Arimo"/>
                  <a:sym typeface="Arimo"/>
                </a:rPr>
                <a:t>@app.route('/user/&lt;username&gt;') returns user-specific content.</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grpSp>
        <p:nvGrpSpPr>
          <p:cNvPr name="Group 6" id="6"/>
          <p:cNvGrpSpPr/>
          <p:nvPr/>
        </p:nvGrpSpPr>
        <p:grpSpPr>
          <a:xfrm rot="0">
            <a:off x="7850237" y="2143720"/>
            <a:ext cx="9445526" cy="1771947"/>
            <a:chOff x="0" y="0"/>
            <a:chExt cx="12594035" cy="2362597"/>
          </a:xfrm>
        </p:grpSpPr>
        <p:sp>
          <p:nvSpPr>
            <p:cNvPr name="Freeform 7" id="7"/>
            <p:cNvSpPr/>
            <p:nvPr/>
          </p:nvSpPr>
          <p:spPr>
            <a:xfrm flipH="false" flipV="false" rot="0">
              <a:off x="0" y="0"/>
              <a:ext cx="12594035" cy="2362597"/>
            </a:xfrm>
            <a:custGeom>
              <a:avLst/>
              <a:gdLst/>
              <a:ahLst/>
              <a:cxnLst/>
              <a:rect r="r" b="b" t="t" l="l"/>
              <a:pathLst>
                <a:path h="2362597" w="12594035">
                  <a:moveTo>
                    <a:pt x="0" y="0"/>
                  </a:moveTo>
                  <a:lnTo>
                    <a:pt x="12594035" y="0"/>
                  </a:lnTo>
                  <a:lnTo>
                    <a:pt x="12594035" y="2362597"/>
                  </a:lnTo>
                  <a:lnTo>
                    <a:pt x="0" y="2362597"/>
                  </a:lnTo>
                  <a:close/>
                </a:path>
              </a:pathLst>
            </a:custGeom>
            <a:solidFill>
              <a:srgbClr val="000000">
                <a:alpha val="0"/>
              </a:srgbClr>
            </a:solidFill>
          </p:spPr>
        </p:sp>
        <p:sp>
          <p:nvSpPr>
            <p:cNvPr name="TextBox 8" id="8"/>
            <p:cNvSpPr txBox="true"/>
            <p:nvPr/>
          </p:nvSpPr>
          <p:spPr>
            <a:xfrm>
              <a:off x="0" y="-190500"/>
              <a:ext cx="12594035" cy="2553097"/>
            </a:xfrm>
            <a:prstGeom prst="rect">
              <a:avLst/>
            </a:prstGeom>
          </p:spPr>
          <p:txBody>
            <a:bodyPr anchor="t" rtlCol="false" tIns="0" lIns="0" bIns="0" rIns="0"/>
            <a:lstStyle/>
            <a:p>
              <a:pPr algn="l">
                <a:lnSpc>
                  <a:spcPts val="8324"/>
                </a:lnSpc>
              </a:pPr>
              <a:r>
                <a:rPr lang="en-US" sz="5562">
                  <a:solidFill>
                    <a:srgbClr val="373B48"/>
                  </a:solidFill>
                  <a:latin typeface="Arimo"/>
                  <a:ea typeface="Arimo"/>
                  <a:cs typeface="Arimo"/>
                  <a:sym typeface="Arimo"/>
                </a:rPr>
                <a:t>Working with Templates in Flask</a:t>
              </a:r>
            </a:p>
          </p:txBody>
        </p:sp>
      </p:grpSp>
      <p:grpSp>
        <p:nvGrpSpPr>
          <p:cNvPr name="Group 9" id="9"/>
          <p:cNvGrpSpPr/>
          <p:nvPr/>
        </p:nvGrpSpPr>
        <p:grpSpPr>
          <a:xfrm rot="0">
            <a:off x="7844284" y="4334917"/>
            <a:ext cx="649784" cy="649784"/>
            <a:chOff x="0" y="0"/>
            <a:chExt cx="866378" cy="866378"/>
          </a:xfrm>
        </p:grpSpPr>
        <p:sp>
          <p:nvSpPr>
            <p:cNvPr name="Freeform 10" id="10"/>
            <p:cNvSpPr/>
            <p:nvPr/>
          </p:nvSpPr>
          <p:spPr>
            <a:xfrm flipH="false" flipV="false" rot="0">
              <a:off x="7874" y="8001"/>
              <a:ext cx="850519" cy="850392"/>
            </a:xfrm>
            <a:custGeom>
              <a:avLst/>
              <a:gdLst/>
              <a:ahLst/>
              <a:cxnLst/>
              <a:rect r="r" b="b" t="t" l="l"/>
              <a:pathLst>
                <a:path h="850392" w="850519">
                  <a:moveTo>
                    <a:pt x="0" y="158750"/>
                  </a:moveTo>
                  <a:cubicBezTo>
                    <a:pt x="0" y="71120"/>
                    <a:pt x="71120" y="0"/>
                    <a:pt x="158750" y="0"/>
                  </a:cubicBezTo>
                  <a:lnTo>
                    <a:pt x="691769" y="0"/>
                  </a:lnTo>
                  <a:cubicBezTo>
                    <a:pt x="779399" y="0"/>
                    <a:pt x="850519" y="71120"/>
                    <a:pt x="850519" y="158750"/>
                  </a:cubicBezTo>
                  <a:lnTo>
                    <a:pt x="850519" y="691642"/>
                  </a:lnTo>
                  <a:cubicBezTo>
                    <a:pt x="850519" y="779272"/>
                    <a:pt x="779399" y="850392"/>
                    <a:pt x="691769" y="850392"/>
                  </a:cubicBezTo>
                  <a:lnTo>
                    <a:pt x="158877" y="850392"/>
                  </a:lnTo>
                  <a:cubicBezTo>
                    <a:pt x="71247" y="850392"/>
                    <a:pt x="127" y="779272"/>
                    <a:pt x="127" y="691642"/>
                  </a:cubicBezTo>
                  <a:close/>
                </a:path>
              </a:pathLst>
            </a:custGeom>
            <a:solidFill>
              <a:srgbClr val="E2E4E9"/>
            </a:solidFill>
          </p:spPr>
        </p:sp>
        <p:sp>
          <p:nvSpPr>
            <p:cNvPr name="Freeform 11" id="11"/>
            <p:cNvSpPr/>
            <p:nvPr/>
          </p:nvSpPr>
          <p:spPr>
            <a:xfrm flipH="false" flipV="false" rot="0">
              <a:off x="0" y="0"/>
              <a:ext cx="866394" cy="866394"/>
            </a:xfrm>
            <a:custGeom>
              <a:avLst/>
              <a:gdLst/>
              <a:ahLst/>
              <a:cxnLst/>
              <a:rect r="r" b="b" t="t" l="l"/>
              <a:pathLst>
                <a:path h="866394" w="866394">
                  <a:moveTo>
                    <a:pt x="0" y="166751"/>
                  </a:moveTo>
                  <a:cubicBezTo>
                    <a:pt x="0" y="74676"/>
                    <a:pt x="74676" y="0"/>
                    <a:pt x="166751" y="0"/>
                  </a:cubicBezTo>
                  <a:lnTo>
                    <a:pt x="699643" y="0"/>
                  </a:lnTo>
                  <a:lnTo>
                    <a:pt x="699643" y="7874"/>
                  </a:lnTo>
                  <a:lnTo>
                    <a:pt x="699643" y="0"/>
                  </a:lnTo>
                  <a:lnTo>
                    <a:pt x="699643" y="7874"/>
                  </a:lnTo>
                  <a:lnTo>
                    <a:pt x="699643" y="0"/>
                  </a:lnTo>
                  <a:cubicBezTo>
                    <a:pt x="791718" y="0"/>
                    <a:pt x="866394" y="74676"/>
                    <a:pt x="866394" y="166751"/>
                  </a:cubicBezTo>
                  <a:lnTo>
                    <a:pt x="866394" y="699643"/>
                  </a:lnTo>
                  <a:lnTo>
                    <a:pt x="858520" y="699643"/>
                  </a:lnTo>
                  <a:lnTo>
                    <a:pt x="866394" y="699643"/>
                  </a:lnTo>
                  <a:cubicBezTo>
                    <a:pt x="866394" y="791718"/>
                    <a:pt x="791718" y="866394"/>
                    <a:pt x="699643" y="866394"/>
                  </a:cubicBezTo>
                  <a:lnTo>
                    <a:pt x="699643" y="858520"/>
                  </a:lnTo>
                  <a:lnTo>
                    <a:pt x="699643" y="866394"/>
                  </a:lnTo>
                  <a:lnTo>
                    <a:pt x="166751" y="866394"/>
                  </a:lnTo>
                  <a:lnTo>
                    <a:pt x="166751" y="858520"/>
                  </a:lnTo>
                  <a:lnTo>
                    <a:pt x="166751" y="866394"/>
                  </a:lnTo>
                  <a:cubicBezTo>
                    <a:pt x="74676" y="866394"/>
                    <a:pt x="0" y="791718"/>
                    <a:pt x="0" y="699643"/>
                  </a:cubicBezTo>
                  <a:lnTo>
                    <a:pt x="0" y="166751"/>
                  </a:lnTo>
                  <a:lnTo>
                    <a:pt x="7874" y="166751"/>
                  </a:lnTo>
                  <a:lnTo>
                    <a:pt x="0" y="166751"/>
                  </a:lnTo>
                  <a:moveTo>
                    <a:pt x="15875" y="166751"/>
                  </a:moveTo>
                  <a:lnTo>
                    <a:pt x="15875" y="699643"/>
                  </a:lnTo>
                  <a:lnTo>
                    <a:pt x="7874" y="699643"/>
                  </a:lnTo>
                  <a:lnTo>
                    <a:pt x="15748" y="699643"/>
                  </a:lnTo>
                  <a:cubicBezTo>
                    <a:pt x="15748" y="782955"/>
                    <a:pt x="83312" y="850519"/>
                    <a:pt x="166624" y="850519"/>
                  </a:cubicBezTo>
                  <a:lnTo>
                    <a:pt x="699643" y="850519"/>
                  </a:lnTo>
                  <a:cubicBezTo>
                    <a:pt x="782955" y="850519"/>
                    <a:pt x="850519" y="782955"/>
                    <a:pt x="850519" y="699643"/>
                  </a:cubicBezTo>
                  <a:lnTo>
                    <a:pt x="850519" y="166751"/>
                  </a:lnTo>
                  <a:lnTo>
                    <a:pt x="858393" y="166751"/>
                  </a:lnTo>
                  <a:lnTo>
                    <a:pt x="850519" y="166751"/>
                  </a:lnTo>
                  <a:cubicBezTo>
                    <a:pt x="850519" y="83439"/>
                    <a:pt x="782955" y="15875"/>
                    <a:pt x="699643" y="15875"/>
                  </a:cubicBezTo>
                  <a:lnTo>
                    <a:pt x="166751" y="15875"/>
                  </a:lnTo>
                  <a:lnTo>
                    <a:pt x="166751" y="7874"/>
                  </a:lnTo>
                  <a:lnTo>
                    <a:pt x="166751" y="15748"/>
                  </a:lnTo>
                  <a:cubicBezTo>
                    <a:pt x="83439" y="15875"/>
                    <a:pt x="15875" y="83439"/>
                    <a:pt x="15875" y="166751"/>
                  </a:cubicBezTo>
                  <a:close/>
                </a:path>
              </a:pathLst>
            </a:custGeom>
            <a:solidFill>
              <a:srgbClr val="C8CACF"/>
            </a:solidFill>
          </p:spPr>
        </p:sp>
      </p:grpSp>
      <p:grpSp>
        <p:nvGrpSpPr>
          <p:cNvPr name="Group 12" id="12"/>
          <p:cNvGrpSpPr/>
          <p:nvPr/>
        </p:nvGrpSpPr>
        <p:grpSpPr>
          <a:xfrm rot="0">
            <a:off x="8771632" y="4438204"/>
            <a:ext cx="3544044" cy="442912"/>
            <a:chOff x="0" y="0"/>
            <a:chExt cx="4725392" cy="590550"/>
          </a:xfrm>
        </p:grpSpPr>
        <p:sp>
          <p:nvSpPr>
            <p:cNvPr name="Freeform 13" id="13"/>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4" id="14"/>
            <p:cNvSpPr txBox="true"/>
            <p:nvPr/>
          </p:nvSpPr>
          <p:spPr>
            <a:xfrm>
              <a:off x="0" y="-104775"/>
              <a:ext cx="4725392" cy="695325"/>
            </a:xfrm>
            <a:prstGeom prst="rect">
              <a:avLst/>
            </a:prstGeom>
          </p:spPr>
          <p:txBody>
            <a:bodyPr anchor="t" rtlCol="false" tIns="0" lIns="0" bIns="0" rIns="0"/>
            <a:lstStyle/>
            <a:p>
              <a:pPr algn="l">
                <a:lnSpc>
                  <a:spcPts val="4125"/>
                </a:lnSpc>
              </a:pPr>
              <a:r>
                <a:rPr lang="en-US" sz="2750">
                  <a:solidFill>
                    <a:srgbClr val="52586B"/>
                  </a:solidFill>
                  <a:latin typeface="Arimo"/>
                  <a:ea typeface="Arimo"/>
                  <a:cs typeface="Arimo"/>
                  <a:sym typeface="Arimo"/>
                </a:rPr>
                <a:t>Jinja2 Syntax</a:t>
              </a:r>
            </a:p>
          </p:txBody>
        </p:sp>
      </p:grpSp>
      <p:grpSp>
        <p:nvGrpSpPr>
          <p:cNvPr name="Group 15" id="15"/>
          <p:cNvGrpSpPr/>
          <p:nvPr/>
        </p:nvGrpSpPr>
        <p:grpSpPr>
          <a:xfrm rot="0">
            <a:off x="8771632" y="5051226"/>
            <a:ext cx="3624262" cy="1360885"/>
            <a:chOff x="0" y="0"/>
            <a:chExt cx="4832350" cy="1814513"/>
          </a:xfrm>
        </p:grpSpPr>
        <p:sp>
          <p:nvSpPr>
            <p:cNvPr name="Freeform 16" id="16"/>
            <p:cNvSpPr/>
            <p:nvPr/>
          </p:nvSpPr>
          <p:spPr>
            <a:xfrm flipH="false" flipV="false" rot="0">
              <a:off x="0" y="0"/>
              <a:ext cx="4832350" cy="1814513"/>
            </a:xfrm>
            <a:custGeom>
              <a:avLst/>
              <a:gdLst/>
              <a:ahLst/>
              <a:cxnLst/>
              <a:rect r="r" b="b" t="t" l="l"/>
              <a:pathLst>
                <a:path h="1814513" w="4832350">
                  <a:moveTo>
                    <a:pt x="0" y="0"/>
                  </a:moveTo>
                  <a:lnTo>
                    <a:pt x="4832350" y="0"/>
                  </a:lnTo>
                  <a:lnTo>
                    <a:pt x="4832350" y="1814513"/>
                  </a:lnTo>
                  <a:lnTo>
                    <a:pt x="0" y="1814513"/>
                  </a:lnTo>
                  <a:close/>
                </a:path>
              </a:pathLst>
            </a:custGeom>
            <a:solidFill>
              <a:srgbClr val="000000">
                <a:alpha val="0"/>
              </a:srgbClr>
            </a:solidFill>
          </p:spPr>
        </p:sp>
        <p:sp>
          <p:nvSpPr>
            <p:cNvPr name="TextBox 17" id="17"/>
            <p:cNvSpPr txBox="true"/>
            <p:nvPr/>
          </p:nvSpPr>
          <p:spPr>
            <a:xfrm>
              <a:off x="0" y="-171450"/>
              <a:ext cx="4832350" cy="1985963"/>
            </a:xfrm>
            <a:prstGeom prst="rect">
              <a:avLst/>
            </a:prstGeom>
          </p:spPr>
          <p:txBody>
            <a:bodyPr anchor="t" rtlCol="false" tIns="0" lIns="0" bIns="0" rIns="0"/>
            <a:lstStyle/>
            <a:p>
              <a:pPr algn="l">
                <a:lnSpc>
                  <a:spcPts val="4274"/>
                </a:lnSpc>
              </a:pPr>
              <a:r>
                <a:rPr lang="en-US" sz="2187">
                  <a:solidFill>
                    <a:srgbClr val="52586B"/>
                  </a:solidFill>
                  <a:latin typeface="Arimo"/>
                  <a:ea typeface="Arimo"/>
                  <a:cs typeface="Arimo"/>
                  <a:sym typeface="Arimo"/>
                </a:rPr>
                <a:t>Use double curly braces {{ }} for variables and control structures.</a:t>
              </a:r>
            </a:p>
          </p:txBody>
        </p:sp>
      </p:grpSp>
      <p:grpSp>
        <p:nvGrpSpPr>
          <p:cNvPr name="Group 18" id="18"/>
          <p:cNvGrpSpPr/>
          <p:nvPr/>
        </p:nvGrpSpPr>
        <p:grpSpPr>
          <a:xfrm rot="0">
            <a:off x="12744301" y="4334917"/>
            <a:ext cx="649784" cy="649784"/>
            <a:chOff x="0" y="0"/>
            <a:chExt cx="866378" cy="866378"/>
          </a:xfrm>
        </p:grpSpPr>
        <p:sp>
          <p:nvSpPr>
            <p:cNvPr name="Freeform 19" id="19"/>
            <p:cNvSpPr/>
            <p:nvPr/>
          </p:nvSpPr>
          <p:spPr>
            <a:xfrm flipH="false" flipV="false" rot="0">
              <a:off x="7874" y="8001"/>
              <a:ext cx="850519" cy="850392"/>
            </a:xfrm>
            <a:custGeom>
              <a:avLst/>
              <a:gdLst/>
              <a:ahLst/>
              <a:cxnLst/>
              <a:rect r="r" b="b" t="t" l="l"/>
              <a:pathLst>
                <a:path h="850392" w="850519">
                  <a:moveTo>
                    <a:pt x="0" y="158750"/>
                  </a:moveTo>
                  <a:cubicBezTo>
                    <a:pt x="0" y="71120"/>
                    <a:pt x="71120" y="0"/>
                    <a:pt x="158750" y="0"/>
                  </a:cubicBezTo>
                  <a:lnTo>
                    <a:pt x="691769" y="0"/>
                  </a:lnTo>
                  <a:cubicBezTo>
                    <a:pt x="779399" y="0"/>
                    <a:pt x="850519" y="71120"/>
                    <a:pt x="850519" y="158750"/>
                  </a:cubicBezTo>
                  <a:lnTo>
                    <a:pt x="850519" y="691642"/>
                  </a:lnTo>
                  <a:cubicBezTo>
                    <a:pt x="850519" y="779272"/>
                    <a:pt x="779399" y="850392"/>
                    <a:pt x="691769" y="850392"/>
                  </a:cubicBezTo>
                  <a:lnTo>
                    <a:pt x="158877" y="850392"/>
                  </a:lnTo>
                  <a:cubicBezTo>
                    <a:pt x="71247" y="850392"/>
                    <a:pt x="127" y="779272"/>
                    <a:pt x="127" y="691642"/>
                  </a:cubicBezTo>
                  <a:close/>
                </a:path>
              </a:pathLst>
            </a:custGeom>
            <a:solidFill>
              <a:srgbClr val="E2E4E9"/>
            </a:solidFill>
          </p:spPr>
        </p:sp>
        <p:sp>
          <p:nvSpPr>
            <p:cNvPr name="Freeform 20" id="20"/>
            <p:cNvSpPr/>
            <p:nvPr/>
          </p:nvSpPr>
          <p:spPr>
            <a:xfrm flipH="false" flipV="false" rot="0">
              <a:off x="0" y="0"/>
              <a:ext cx="866394" cy="866394"/>
            </a:xfrm>
            <a:custGeom>
              <a:avLst/>
              <a:gdLst/>
              <a:ahLst/>
              <a:cxnLst/>
              <a:rect r="r" b="b" t="t" l="l"/>
              <a:pathLst>
                <a:path h="866394" w="866394">
                  <a:moveTo>
                    <a:pt x="0" y="166751"/>
                  </a:moveTo>
                  <a:cubicBezTo>
                    <a:pt x="0" y="74676"/>
                    <a:pt x="74676" y="0"/>
                    <a:pt x="166751" y="0"/>
                  </a:cubicBezTo>
                  <a:lnTo>
                    <a:pt x="699643" y="0"/>
                  </a:lnTo>
                  <a:lnTo>
                    <a:pt x="699643" y="7874"/>
                  </a:lnTo>
                  <a:lnTo>
                    <a:pt x="699643" y="0"/>
                  </a:lnTo>
                  <a:lnTo>
                    <a:pt x="699643" y="7874"/>
                  </a:lnTo>
                  <a:lnTo>
                    <a:pt x="699643" y="0"/>
                  </a:lnTo>
                  <a:cubicBezTo>
                    <a:pt x="791718" y="0"/>
                    <a:pt x="866394" y="74676"/>
                    <a:pt x="866394" y="166751"/>
                  </a:cubicBezTo>
                  <a:lnTo>
                    <a:pt x="866394" y="699643"/>
                  </a:lnTo>
                  <a:lnTo>
                    <a:pt x="858520" y="699643"/>
                  </a:lnTo>
                  <a:lnTo>
                    <a:pt x="866394" y="699643"/>
                  </a:lnTo>
                  <a:cubicBezTo>
                    <a:pt x="866394" y="791718"/>
                    <a:pt x="791718" y="866394"/>
                    <a:pt x="699643" y="866394"/>
                  </a:cubicBezTo>
                  <a:lnTo>
                    <a:pt x="699643" y="858520"/>
                  </a:lnTo>
                  <a:lnTo>
                    <a:pt x="699643" y="866394"/>
                  </a:lnTo>
                  <a:lnTo>
                    <a:pt x="166751" y="866394"/>
                  </a:lnTo>
                  <a:lnTo>
                    <a:pt x="166751" y="858520"/>
                  </a:lnTo>
                  <a:lnTo>
                    <a:pt x="166751" y="866394"/>
                  </a:lnTo>
                  <a:cubicBezTo>
                    <a:pt x="74676" y="866394"/>
                    <a:pt x="0" y="791718"/>
                    <a:pt x="0" y="699643"/>
                  </a:cubicBezTo>
                  <a:lnTo>
                    <a:pt x="0" y="166751"/>
                  </a:lnTo>
                  <a:lnTo>
                    <a:pt x="7874" y="166751"/>
                  </a:lnTo>
                  <a:lnTo>
                    <a:pt x="0" y="166751"/>
                  </a:lnTo>
                  <a:moveTo>
                    <a:pt x="15875" y="166751"/>
                  </a:moveTo>
                  <a:lnTo>
                    <a:pt x="15875" y="699643"/>
                  </a:lnTo>
                  <a:lnTo>
                    <a:pt x="7874" y="699643"/>
                  </a:lnTo>
                  <a:lnTo>
                    <a:pt x="15748" y="699643"/>
                  </a:lnTo>
                  <a:cubicBezTo>
                    <a:pt x="15748" y="782955"/>
                    <a:pt x="83312" y="850519"/>
                    <a:pt x="166624" y="850519"/>
                  </a:cubicBezTo>
                  <a:lnTo>
                    <a:pt x="699643" y="850519"/>
                  </a:lnTo>
                  <a:cubicBezTo>
                    <a:pt x="782955" y="850519"/>
                    <a:pt x="850519" y="782955"/>
                    <a:pt x="850519" y="699643"/>
                  </a:cubicBezTo>
                  <a:lnTo>
                    <a:pt x="850519" y="166751"/>
                  </a:lnTo>
                  <a:lnTo>
                    <a:pt x="858393" y="166751"/>
                  </a:lnTo>
                  <a:lnTo>
                    <a:pt x="850519" y="166751"/>
                  </a:lnTo>
                  <a:cubicBezTo>
                    <a:pt x="850519" y="83439"/>
                    <a:pt x="782955" y="15875"/>
                    <a:pt x="699643" y="15875"/>
                  </a:cubicBezTo>
                  <a:lnTo>
                    <a:pt x="166751" y="15875"/>
                  </a:lnTo>
                  <a:lnTo>
                    <a:pt x="166751" y="7874"/>
                  </a:lnTo>
                  <a:lnTo>
                    <a:pt x="166751" y="15748"/>
                  </a:lnTo>
                  <a:cubicBezTo>
                    <a:pt x="83439" y="15875"/>
                    <a:pt x="15875" y="83439"/>
                    <a:pt x="15875" y="166751"/>
                  </a:cubicBezTo>
                  <a:close/>
                </a:path>
              </a:pathLst>
            </a:custGeom>
            <a:solidFill>
              <a:srgbClr val="C8CACF"/>
            </a:solidFill>
          </p:spPr>
        </p:sp>
      </p:grpSp>
      <p:grpSp>
        <p:nvGrpSpPr>
          <p:cNvPr name="Group 21" id="21"/>
          <p:cNvGrpSpPr/>
          <p:nvPr/>
        </p:nvGrpSpPr>
        <p:grpSpPr>
          <a:xfrm rot="0">
            <a:off x="13671649" y="4438204"/>
            <a:ext cx="3544044" cy="442912"/>
            <a:chOff x="0" y="0"/>
            <a:chExt cx="4725392" cy="590550"/>
          </a:xfrm>
        </p:grpSpPr>
        <p:sp>
          <p:nvSpPr>
            <p:cNvPr name="Freeform 22" id="22"/>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3" id="23"/>
            <p:cNvSpPr txBox="true"/>
            <p:nvPr/>
          </p:nvSpPr>
          <p:spPr>
            <a:xfrm>
              <a:off x="0" y="-104775"/>
              <a:ext cx="4725392" cy="695325"/>
            </a:xfrm>
            <a:prstGeom prst="rect">
              <a:avLst/>
            </a:prstGeom>
          </p:spPr>
          <p:txBody>
            <a:bodyPr anchor="t" rtlCol="false" tIns="0" lIns="0" bIns="0" rIns="0"/>
            <a:lstStyle/>
            <a:p>
              <a:pPr algn="l">
                <a:lnSpc>
                  <a:spcPts val="4125"/>
                </a:lnSpc>
              </a:pPr>
              <a:r>
                <a:rPr lang="en-US" sz="2750">
                  <a:solidFill>
                    <a:srgbClr val="52586B"/>
                  </a:solidFill>
                  <a:latin typeface="Arimo"/>
                  <a:ea typeface="Arimo"/>
                  <a:cs typeface="Arimo"/>
                  <a:sym typeface="Arimo"/>
                </a:rPr>
                <a:t>render_template()</a:t>
              </a:r>
            </a:p>
          </p:txBody>
        </p:sp>
      </p:grpSp>
      <p:grpSp>
        <p:nvGrpSpPr>
          <p:cNvPr name="Group 24" id="24"/>
          <p:cNvGrpSpPr/>
          <p:nvPr/>
        </p:nvGrpSpPr>
        <p:grpSpPr>
          <a:xfrm rot="0">
            <a:off x="13671649" y="5051226"/>
            <a:ext cx="3624262" cy="1360885"/>
            <a:chOff x="0" y="0"/>
            <a:chExt cx="4832350" cy="1814513"/>
          </a:xfrm>
        </p:grpSpPr>
        <p:sp>
          <p:nvSpPr>
            <p:cNvPr name="Freeform 25" id="25"/>
            <p:cNvSpPr/>
            <p:nvPr/>
          </p:nvSpPr>
          <p:spPr>
            <a:xfrm flipH="false" flipV="false" rot="0">
              <a:off x="0" y="0"/>
              <a:ext cx="4832350" cy="1814513"/>
            </a:xfrm>
            <a:custGeom>
              <a:avLst/>
              <a:gdLst/>
              <a:ahLst/>
              <a:cxnLst/>
              <a:rect r="r" b="b" t="t" l="l"/>
              <a:pathLst>
                <a:path h="1814513" w="4832350">
                  <a:moveTo>
                    <a:pt x="0" y="0"/>
                  </a:moveTo>
                  <a:lnTo>
                    <a:pt x="4832350" y="0"/>
                  </a:lnTo>
                  <a:lnTo>
                    <a:pt x="4832350" y="1814513"/>
                  </a:lnTo>
                  <a:lnTo>
                    <a:pt x="0" y="1814513"/>
                  </a:lnTo>
                  <a:close/>
                </a:path>
              </a:pathLst>
            </a:custGeom>
            <a:solidFill>
              <a:srgbClr val="000000">
                <a:alpha val="0"/>
              </a:srgbClr>
            </a:solidFill>
          </p:spPr>
        </p:sp>
        <p:sp>
          <p:nvSpPr>
            <p:cNvPr name="TextBox 26" id="26"/>
            <p:cNvSpPr txBox="true"/>
            <p:nvPr/>
          </p:nvSpPr>
          <p:spPr>
            <a:xfrm>
              <a:off x="0" y="-171450"/>
              <a:ext cx="4832350" cy="1985963"/>
            </a:xfrm>
            <a:prstGeom prst="rect">
              <a:avLst/>
            </a:prstGeom>
          </p:spPr>
          <p:txBody>
            <a:bodyPr anchor="t" rtlCol="false" tIns="0" lIns="0" bIns="0" rIns="0"/>
            <a:lstStyle/>
            <a:p>
              <a:pPr algn="l">
                <a:lnSpc>
                  <a:spcPts val="4274"/>
                </a:lnSpc>
              </a:pPr>
              <a:r>
                <a:rPr lang="en-US" sz="2187">
                  <a:solidFill>
                    <a:srgbClr val="52586B"/>
                  </a:solidFill>
                  <a:latin typeface="Arimo"/>
                  <a:ea typeface="Arimo"/>
                  <a:cs typeface="Arimo"/>
                  <a:sym typeface="Arimo"/>
                </a:rPr>
                <a:t>Function to render templates passing data from views.</a:t>
              </a:r>
            </a:p>
          </p:txBody>
        </p:sp>
      </p:grpSp>
      <p:grpSp>
        <p:nvGrpSpPr>
          <p:cNvPr name="Group 27" id="27"/>
          <p:cNvGrpSpPr/>
          <p:nvPr/>
        </p:nvGrpSpPr>
        <p:grpSpPr>
          <a:xfrm rot="0">
            <a:off x="7844284" y="6973193"/>
            <a:ext cx="649784" cy="649784"/>
            <a:chOff x="0" y="0"/>
            <a:chExt cx="866378" cy="866378"/>
          </a:xfrm>
        </p:grpSpPr>
        <p:sp>
          <p:nvSpPr>
            <p:cNvPr name="Freeform 28" id="28"/>
            <p:cNvSpPr/>
            <p:nvPr/>
          </p:nvSpPr>
          <p:spPr>
            <a:xfrm flipH="false" flipV="false" rot="0">
              <a:off x="7874" y="8001"/>
              <a:ext cx="850519" cy="850392"/>
            </a:xfrm>
            <a:custGeom>
              <a:avLst/>
              <a:gdLst/>
              <a:ahLst/>
              <a:cxnLst/>
              <a:rect r="r" b="b" t="t" l="l"/>
              <a:pathLst>
                <a:path h="850392" w="850519">
                  <a:moveTo>
                    <a:pt x="0" y="158750"/>
                  </a:moveTo>
                  <a:cubicBezTo>
                    <a:pt x="0" y="71120"/>
                    <a:pt x="71120" y="0"/>
                    <a:pt x="158750" y="0"/>
                  </a:cubicBezTo>
                  <a:lnTo>
                    <a:pt x="691769" y="0"/>
                  </a:lnTo>
                  <a:cubicBezTo>
                    <a:pt x="779399" y="0"/>
                    <a:pt x="850519" y="71120"/>
                    <a:pt x="850519" y="158750"/>
                  </a:cubicBezTo>
                  <a:lnTo>
                    <a:pt x="850519" y="691642"/>
                  </a:lnTo>
                  <a:cubicBezTo>
                    <a:pt x="850519" y="779272"/>
                    <a:pt x="779399" y="850392"/>
                    <a:pt x="691769" y="850392"/>
                  </a:cubicBezTo>
                  <a:lnTo>
                    <a:pt x="158877" y="850392"/>
                  </a:lnTo>
                  <a:cubicBezTo>
                    <a:pt x="71247" y="850392"/>
                    <a:pt x="127" y="779272"/>
                    <a:pt x="127" y="691642"/>
                  </a:cubicBezTo>
                  <a:close/>
                </a:path>
              </a:pathLst>
            </a:custGeom>
            <a:solidFill>
              <a:srgbClr val="E2E4E9"/>
            </a:solidFill>
          </p:spPr>
        </p:sp>
        <p:sp>
          <p:nvSpPr>
            <p:cNvPr name="Freeform 29" id="29"/>
            <p:cNvSpPr/>
            <p:nvPr/>
          </p:nvSpPr>
          <p:spPr>
            <a:xfrm flipH="false" flipV="false" rot="0">
              <a:off x="0" y="0"/>
              <a:ext cx="866394" cy="866394"/>
            </a:xfrm>
            <a:custGeom>
              <a:avLst/>
              <a:gdLst/>
              <a:ahLst/>
              <a:cxnLst/>
              <a:rect r="r" b="b" t="t" l="l"/>
              <a:pathLst>
                <a:path h="866394" w="866394">
                  <a:moveTo>
                    <a:pt x="0" y="166751"/>
                  </a:moveTo>
                  <a:cubicBezTo>
                    <a:pt x="0" y="74676"/>
                    <a:pt x="74676" y="0"/>
                    <a:pt x="166751" y="0"/>
                  </a:cubicBezTo>
                  <a:lnTo>
                    <a:pt x="699643" y="0"/>
                  </a:lnTo>
                  <a:lnTo>
                    <a:pt x="699643" y="7874"/>
                  </a:lnTo>
                  <a:lnTo>
                    <a:pt x="699643" y="0"/>
                  </a:lnTo>
                  <a:lnTo>
                    <a:pt x="699643" y="7874"/>
                  </a:lnTo>
                  <a:lnTo>
                    <a:pt x="699643" y="0"/>
                  </a:lnTo>
                  <a:cubicBezTo>
                    <a:pt x="791718" y="0"/>
                    <a:pt x="866394" y="74676"/>
                    <a:pt x="866394" y="166751"/>
                  </a:cubicBezTo>
                  <a:lnTo>
                    <a:pt x="866394" y="699643"/>
                  </a:lnTo>
                  <a:lnTo>
                    <a:pt x="858520" y="699643"/>
                  </a:lnTo>
                  <a:lnTo>
                    <a:pt x="866394" y="699643"/>
                  </a:lnTo>
                  <a:cubicBezTo>
                    <a:pt x="866394" y="791718"/>
                    <a:pt x="791718" y="866394"/>
                    <a:pt x="699643" y="866394"/>
                  </a:cubicBezTo>
                  <a:lnTo>
                    <a:pt x="699643" y="858520"/>
                  </a:lnTo>
                  <a:lnTo>
                    <a:pt x="699643" y="866394"/>
                  </a:lnTo>
                  <a:lnTo>
                    <a:pt x="166751" y="866394"/>
                  </a:lnTo>
                  <a:lnTo>
                    <a:pt x="166751" y="858520"/>
                  </a:lnTo>
                  <a:lnTo>
                    <a:pt x="166751" y="866394"/>
                  </a:lnTo>
                  <a:cubicBezTo>
                    <a:pt x="74676" y="866394"/>
                    <a:pt x="0" y="791718"/>
                    <a:pt x="0" y="699643"/>
                  </a:cubicBezTo>
                  <a:lnTo>
                    <a:pt x="0" y="166751"/>
                  </a:lnTo>
                  <a:lnTo>
                    <a:pt x="7874" y="166751"/>
                  </a:lnTo>
                  <a:lnTo>
                    <a:pt x="0" y="166751"/>
                  </a:lnTo>
                  <a:moveTo>
                    <a:pt x="15875" y="166751"/>
                  </a:moveTo>
                  <a:lnTo>
                    <a:pt x="15875" y="699643"/>
                  </a:lnTo>
                  <a:lnTo>
                    <a:pt x="7874" y="699643"/>
                  </a:lnTo>
                  <a:lnTo>
                    <a:pt x="15748" y="699643"/>
                  </a:lnTo>
                  <a:cubicBezTo>
                    <a:pt x="15748" y="782955"/>
                    <a:pt x="83312" y="850519"/>
                    <a:pt x="166624" y="850519"/>
                  </a:cubicBezTo>
                  <a:lnTo>
                    <a:pt x="699643" y="850519"/>
                  </a:lnTo>
                  <a:cubicBezTo>
                    <a:pt x="782955" y="850519"/>
                    <a:pt x="850519" y="782955"/>
                    <a:pt x="850519" y="699643"/>
                  </a:cubicBezTo>
                  <a:lnTo>
                    <a:pt x="850519" y="166751"/>
                  </a:lnTo>
                  <a:lnTo>
                    <a:pt x="858393" y="166751"/>
                  </a:lnTo>
                  <a:lnTo>
                    <a:pt x="850519" y="166751"/>
                  </a:lnTo>
                  <a:cubicBezTo>
                    <a:pt x="850519" y="83439"/>
                    <a:pt x="782955" y="15875"/>
                    <a:pt x="699643" y="15875"/>
                  </a:cubicBezTo>
                  <a:lnTo>
                    <a:pt x="166751" y="15875"/>
                  </a:lnTo>
                  <a:lnTo>
                    <a:pt x="166751" y="7874"/>
                  </a:lnTo>
                  <a:lnTo>
                    <a:pt x="166751" y="15748"/>
                  </a:lnTo>
                  <a:cubicBezTo>
                    <a:pt x="83439" y="15875"/>
                    <a:pt x="15875" y="83439"/>
                    <a:pt x="15875" y="166751"/>
                  </a:cubicBezTo>
                  <a:close/>
                </a:path>
              </a:pathLst>
            </a:custGeom>
            <a:solidFill>
              <a:srgbClr val="C8CACF"/>
            </a:solidFill>
          </p:spPr>
        </p:sp>
      </p:grpSp>
      <p:grpSp>
        <p:nvGrpSpPr>
          <p:cNvPr name="Group 30" id="30"/>
          <p:cNvGrpSpPr/>
          <p:nvPr/>
        </p:nvGrpSpPr>
        <p:grpSpPr>
          <a:xfrm rot="0">
            <a:off x="8771632" y="7076480"/>
            <a:ext cx="3625751" cy="442912"/>
            <a:chOff x="0" y="0"/>
            <a:chExt cx="4834335" cy="590550"/>
          </a:xfrm>
        </p:grpSpPr>
        <p:sp>
          <p:nvSpPr>
            <p:cNvPr name="Freeform 31" id="31"/>
            <p:cNvSpPr/>
            <p:nvPr/>
          </p:nvSpPr>
          <p:spPr>
            <a:xfrm flipH="false" flipV="false" rot="0">
              <a:off x="0" y="0"/>
              <a:ext cx="4834335" cy="590550"/>
            </a:xfrm>
            <a:custGeom>
              <a:avLst/>
              <a:gdLst/>
              <a:ahLst/>
              <a:cxnLst/>
              <a:rect r="r" b="b" t="t" l="l"/>
              <a:pathLst>
                <a:path h="590550" w="4834335">
                  <a:moveTo>
                    <a:pt x="0" y="0"/>
                  </a:moveTo>
                  <a:lnTo>
                    <a:pt x="4834335" y="0"/>
                  </a:lnTo>
                  <a:lnTo>
                    <a:pt x="4834335" y="590550"/>
                  </a:lnTo>
                  <a:lnTo>
                    <a:pt x="0" y="590550"/>
                  </a:lnTo>
                  <a:close/>
                </a:path>
              </a:pathLst>
            </a:custGeom>
            <a:solidFill>
              <a:srgbClr val="000000">
                <a:alpha val="0"/>
              </a:srgbClr>
            </a:solidFill>
          </p:spPr>
        </p:sp>
        <p:sp>
          <p:nvSpPr>
            <p:cNvPr name="TextBox 32" id="32"/>
            <p:cNvSpPr txBox="true"/>
            <p:nvPr/>
          </p:nvSpPr>
          <p:spPr>
            <a:xfrm>
              <a:off x="0" y="-104775"/>
              <a:ext cx="4834335" cy="695325"/>
            </a:xfrm>
            <a:prstGeom prst="rect">
              <a:avLst/>
            </a:prstGeom>
          </p:spPr>
          <p:txBody>
            <a:bodyPr anchor="t" rtlCol="false" tIns="0" lIns="0" bIns="0" rIns="0"/>
            <a:lstStyle/>
            <a:p>
              <a:pPr algn="l">
                <a:lnSpc>
                  <a:spcPts val="4125"/>
                </a:lnSpc>
              </a:pPr>
              <a:r>
                <a:rPr lang="en-US" sz="2750">
                  <a:solidFill>
                    <a:srgbClr val="52586B"/>
                  </a:solidFill>
                  <a:latin typeface="Arimo"/>
                  <a:ea typeface="Arimo"/>
                  <a:cs typeface="Arimo"/>
                  <a:sym typeface="Arimo"/>
                </a:rPr>
                <a:t>Template Inheritance</a:t>
              </a:r>
            </a:p>
          </p:txBody>
        </p:sp>
      </p:grpSp>
      <p:grpSp>
        <p:nvGrpSpPr>
          <p:cNvPr name="Group 33" id="33"/>
          <p:cNvGrpSpPr/>
          <p:nvPr/>
        </p:nvGrpSpPr>
        <p:grpSpPr>
          <a:xfrm rot="0">
            <a:off x="8771632" y="7689502"/>
            <a:ext cx="8524131" cy="453629"/>
            <a:chOff x="0" y="0"/>
            <a:chExt cx="11365508" cy="604838"/>
          </a:xfrm>
        </p:grpSpPr>
        <p:sp>
          <p:nvSpPr>
            <p:cNvPr name="Freeform 34" id="34"/>
            <p:cNvSpPr/>
            <p:nvPr/>
          </p:nvSpPr>
          <p:spPr>
            <a:xfrm flipH="false" flipV="false" rot="0">
              <a:off x="0" y="0"/>
              <a:ext cx="11365509" cy="604838"/>
            </a:xfrm>
            <a:custGeom>
              <a:avLst/>
              <a:gdLst/>
              <a:ahLst/>
              <a:cxnLst/>
              <a:rect r="r" b="b" t="t" l="l"/>
              <a:pathLst>
                <a:path h="604838" w="11365509">
                  <a:moveTo>
                    <a:pt x="0" y="0"/>
                  </a:moveTo>
                  <a:lnTo>
                    <a:pt x="11365509" y="0"/>
                  </a:lnTo>
                  <a:lnTo>
                    <a:pt x="11365509" y="604838"/>
                  </a:lnTo>
                  <a:lnTo>
                    <a:pt x="0" y="604838"/>
                  </a:lnTo>
                  <a:close/>
                </a:path>
              </a:pathLst>
            </a:custGeom>
            <a:solidFill>
              <a:srgbClr val="000000">
                <a:alpha val="0"/>
              </a:srgbClr>
            </a:solidFill>
          </p:spPr>
        </p:sp>
        <p:sp>
          <p:nvSpPr>
            <p:cNvPr name="TextBox 35" id="35"/>
            <p:cNvSpPr txBox="true"/>
            <p:nvPr/>
          </p:nvSpPr>
          <p:spPr>
            <a:xfrm>
              <a:off x="0" y="-171450"/>
              <a:ext cx="11365508" cy="776288"/>
            </a:xfrm>
            <a:prstGeom prst="rect">
              <a:avLst/>
            </a:prstGeom>
          </p:spPr>
          <p:txBody>
            <a:bodyPr anchor="t" rtlCol="false" tIns="0" lIns="0" bIns="0" rIns="0"/>
            <a:lstStyle/>
            <a:p>
              <a:pPr algn="l">
                <a:lnSpc>
                  <a:spcPts val="4274"/>
                </a:lnSpc>
              </a:pPr>
              <a:r>
                <a:rPr lang="en-US" sz="2187">
                  <a:solidFill>
                    <a:srgbClr val="52586B"/>
                  </a:solidFill>
                  <a:latin typeface="Arimo"/>
                  <a:ea typeface="Arimo"/>
                  <a:cs typeface="Arimo"/>
                  <a:sym typeface="Arimo"/>
                </a:rPr>
                <a:t>Extend base templates for reusable UI components.</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56078"/>
              </a:srgbClr>
            </a:solidFill>
          </p:spPr>
        </p:sp>
      </p:grpSp>
      <p:grpSp>
        <p:nvGrpSpPr>
          <p:cNvPr name="Group 5" id="5"/>
          <p:cNvGrpSpPr/>
          <p:nvPr/>
        </p:nvGrpSpPr>
        <p:grpSpPr>
          <a:xfrm rot="0">
            <a:off x="992238" y="3174950"/>
            <a:ext cx="12690425" cy="885974"/>
            <a:chOff x="0" y="0"/>
            <a:chExt cx="16920567" cy="1181298"/>
          </a:xfrm>
        </p:grpSpPr>
        <p:sp>
          <p:nvSpPr>
            <p:cNvPr name="Freeform 6" id="6"/>
            <p:cNvSpPr/>
            <p:nvPr/>
          </p:nvSpPr>
          <p:spPr>
            <a:xfrm flipH="false" flipV="false" rot="0">
              <a:off x="0" y="0"/>
              <a:ext cx="16920567" cy="1181298"/>
            </a:xfrm>
            <a:custGeom>
              <a:avLst/>
              <a:gdLst/>
              <a:ahLst/>
              <a:cxnLst/>
              <a:rect r="r" b="b" t="t" l="l"/>
              <a:pathLst>
                <a:path h="1181298" w="16920567">
                  <a:moveTo>
                    <a:pt x="0" y="0"/>
                  </a:moveTo>
                  <a:lnTo>
                    <a:pt x="16920567" y="0"/>
                  </a:lnTo>
                  <a:lnTo>
                    <a:pt x="16920567" y="1181298"/>
                  </a:lnTo>
                  <a:lnTo>
                    <a:pt x="0" y="1181298"/>
                  </a:lnTo>
                  <a:close/>
                </a:path>
              </a:pathLst>
            </a:custGeom>
            <a:solidFill>
              <a:srgbClr val="000000">
                <a:alpha val="0"/>
              </a:srgbClr>
            </a:solidFill>
          </p:spPr>
        </p:sp>
        <p:sp>
          <p:nvSpPr>
            <p:cNvPr name="TextBox 7" id="7"/>
            <p:cNvSpPr txBox="true"/>
            <p:nvPr/>
          </p:nvSpPr>
          <p:spPr>
            <a:xfrm>
              <a:off x="0" y="-190500"/>
              <a:ext cx="16920567" cy="1371798"/>
            </a:xfrm>
            <a:prstGeom prst="rect">
              <a:avLst/>
            </a:prstGeom>
          </p:spPr>
          <p:txBody>
            <a:bodyPr anchor="t" rtlCol="false" tIns="0" lIns="0" bIns="0" rIns="0"/>
            <a:lstStyle/>
            <a:p>
              <a:pPr algn="l">
                <a:lnSpc>
                  <a:spcPts val="8324"/>
                </a:lnSpc>
              </a:pPr>
              <a:r>
                <a:rPr lang="en-US" sz="5562">
                  <a:solidFill>
                    <a:srgbClr val="373B48"/>
                  </a:solidFill>
                  <a:latin typeface="Arimo"/>
                  <a:ea typeface="Arimo"/>
                  <a:cs typeface="Arimo"/>
                  <a:sym typeface="Arimo"/>
                </a:rPr>
                <a:t>Flask Request and Response Objects</a:t>
              </a:r>
            </a:p>
          </p:txBody>
        </p:sp>
      </p:grpSp>
      <p:grpSp>
        <p:nvGrpSpPr>
          <p:cNvPr name="Group 8" id="8"/>
          <p:cNvGrpSpPr/>
          <p:nvPr/>
        </p:nvGrpSpPr>
        <p:grpSpPr>
          <a:xfrm rot="0">
            <a:off x="992238" y="4769644"/>
            <a:ext cx="3544044" cy="442912"/>
            <a:chOff x="0" y="0"/>
            <a:chExt cx="4725392" cy="590550"/>
          </a:xfrm>
        </p:grpSpPr>
        <p:sp>
          <p:nvSpPr>
            <p:cNvPr name="Freeform 9" id="9"/>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0" id="10"/>
            <p:cNvSpPr txBox="true"/>
            <p:nvPr/>
          </p:nvSpPr>
          <p:spPr>
            <a:xfrm>
              <a:off x="0" y="-104775"/>
              <a:ext cx="4725392" cy="695325"/>
            </a:xfrm>
            <a:prstGeom prst="rect">
              <a:avLst/>
            </a:prstGeom>
          </p:spPr>
          <p:txBody>
            <a:bodyPr anchor="t" rtlCol="false" tIns="0" lIns="0" bIns="0" rIns="0"/>
            <a:lstStyle/>
            <a:p>
              <a:pPr algn="l">
                <a:lnSpc>
                  <a:spcPts val="4125"/>
                </a:lnSpc>
              </a:pPr>
              <a:r>
                <a:rPr lang="en-US" sz="2750">
                  <a:solidFill>
                    <a:srgbClr val="373B48"/>
                  </a:solidFill>
                  <a:latin typeface="Arimo"/>
                  <a:ea typeface="Arimo"/>
                  <a:cs typeface="Arimo"/>
                  <a:sym typeface="Arimo"/>
                </a:rPr>
                <a:t>Request Object</a:t>
              </a:r>
            </a:p>
          </p:txBody>
        </p:sp>
      </p:grpSp>
      <p:grpSp>
        <p:nvGrpSpPr>
          <p:cNvPr name="Group 11" id="11"/>
          <p:cNvGrpSpPr/>
          <p:nvPr/>
        </p:nvGrpSpPr>
        <p:grpSpPr>
          <a:xfrm rot="0">
            <a:off x="992238" y="5496074"/>
            <a:ext cx="4972645" cy="907256"/>
            <a:chOff x="0" y="0"/>
            <a:chExt cx="6630193" cy="1209675"/>
          </a:xfrm>
        </p:grpSpPr>
        <p:sp>
          <p:nvSpPr>
            <p:cNvPr name="Freeform 12" id="12"/>
            <p:cNvSpPr/>
            <p:nvPr/>
          </p:nvSpPr>
          <p:spPr>
            <a:xfrm flipH="false" flipV="false" rot="0">
              <a:off x="0" y="0"/>
              <a:ext cx="6630193" cy="1209675"/>
            </a:xfrm>
            <a:custGeom>
              <a:avLst/>
              <a:gdLst/>
              <a:ahLst/>
              <a:cxnLst/>
              <a:rect r="r" b="b" t="t" l="l"/>
              <a:pathLst>
                <a:path h="1209675" w="6630193">
                  <a:moveTo>
                    <a:pt x="0" y="0"/>
                  </a:moveTo>
                  <a:lnTo>
                    <a:pt x="6630193" y="0"/>
                  </a:lnTo>
                  <a:lnTo>
                    <a:pt x="6630193" y="1209675"/>
                  </a:lnTo>
                  <a:lnTo>
                    <a:pt x="0" y="1209675"/>
                  </a:lnTo>
                  <a:close/>
                </a:path>
              </a:pathLst>
            </a:custGeom>
            <a:solidFill>
              <a:srgbClr val="000000">
                <a:alpha val="0"/>
              </a:srgbClr>
            </a:solidFill>
          </p:spPr>
        </p:sp>
        <p:sp>
          <p:nvSpPr>
            <p:cNvPr name="TextBox 13" id="13"/>
            <p:cNvSpPr txBox="true"/>
            <p:nvPr/>
          </p:nvSpPr>
          <p:spPr>
            <a:xfrm>
              <a:off x="0" y="-171450"/>
              <a:ext cx="6630193" cy="1381125"/>
            </a:xfrm>
            <a:prstGeom prst="rect">
              <a:avLst/>
            </a:prstGeom>
          </p:spPr>
          <p:txBody>
            <a:bodyPr anchor="t" rtlCol="false" tIns="0" lIns="0" bIns="0" rIns="0"/>
            <a:lstStyle/>
            <a:p>
              <a:pPr algn="l">
                <a:lnSpc>
                  <a:spcPts val="4274"/>
                </a:lnSpc>
              </a:pPr>
              <a:r>
                <a:rPr lang="en-US" sz="2187">
                  <a:solidFill>
                    <a:srgbClr val="52586B"/>
                  </a:solidFill>
                  <a:latin typeface="Arimo"/>
                  <a:ea typeface="Arimo"/>
                  <a:cs typeface="Arimo"/>
                  <a:sym typeface="Arimo"/>
                </a:rPr>
                <a:t>Access GET/POST data, headers, and form inputs easily.</a:t>
              </a:r>
            </a:p>
          </p:txBody>
        </p:sp>
      </p:grpSp>
      <p:grpSp>
        <p:nvGrpSpPr>
          <p:cNvPr name="Group 14" id="14"/>
          <p:cNvGrpSpPr/>
          <p:nvPr/>
        </p:nvGrpSpPr>
        <p:grpSpPr>
          <a:xfrm rot="0">
            <a:off x="6666160" y="4769644"/>
            <a:ext cx="3544044" cy="442912"/>
            <a:chOff x="0" y="0"/>
            <a:chExt cx="4725392" cy="590550"/>
          </a:xfrm>
        </p:grpSpPr>
        <p:sp>
          <p:nvSpPr>
            <p:cNvPr name="Freeform 15" id="15"/>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16" id="16"/>
            <p:cNvSpPr txBox="true"/>
            <p:nvPr/>
          </p:nvSpPr>
          <p:spPr>
            <a:xfrm>
              <a:off x="0" y="-104775"/>
              <a:ext cx="4725392" cy="695325"/>
            </a:xfrm>
            <a:prstGeom prst="rect">
              <a:avLst/>
            </a:prstGeom>
          </p:spPr>
          <p:txBody>
            <a:bodyPr anchor="t" rtlCol="false" tIns="0" lIns="0" bIns="0" rIns="0"/>
            <a:lstStyle/>
            <a:p>
              <a:pPr algn="l">
                <a:lnSpc>
                  <a:spcPts val="4125"/>
                </a:lnSpc>
              </a:pPr>
              <a:r>
                <a:rPr lang="en-US" sz="2750">
                  <a:solidFill>
                    <a:srgbClr val="373B48"/>
                  </a:solidFill>
                  <a:latin typeface="Arimo"/>
                  <a:ea typeface="Arimo"/>
                  <a:cs typeface="Arimo"/>
                  <a:sym typeface="Arimo"/>
                </a:rPr>
                <a:t>Response Object</a:t>
              </a:r>
            </a:p>
          </p:txBody>
        </p:sp>
      </p:grpSp>
      <p:grpSp>
        <p:nvGrpSpPr>
          <p:cNvPr name="Group 17" id="17"/>
          <p:cNvGrpSpPr/>
          <p:nvPr/>
        </p:nvGrpSpPr>
        <p:grpSpPr>
          <a:xfrm rot="0">
            <a:off x="6666160" y="5496074"/>
            <a:ext cx="4972645" cy="907256"/>
            <a:chOff x="0" y="0"/>
            <a:chExt cx="6630193" cy="1209675"/>
          </a:xfrm>
        </p:grpSpPr>
        <p:sp>
          <p:nvSpPr>
            <p:cNvPr name="Freeform 18" id="18"/>
            <p:cNvSpPr/>
            <p:nvPr/>
          </p:nvSpPr>
          <p:spPr>
            <a:xfrm flipH="false" flipV="false" rot="0">
              <a:off x="0" y="0"/>
              <a:ext cx="6630193" cy="1209675"/>
            </a:xfrm>
            <a:custGeom>
              <a:avLst/>
              <a:gdLst/>
              <a:ahLst/>
              <a:cxnLst/>
              <a:rect r="r" b="b" t="t" l="l"/>
              <a:pathLst>
                <a:path h="1209675" w="6630193">
                  <a:moveTo>
                    <a:pt x="0" y="0"/>
                  </a:moveTo>
                  <a:lnTo>
                    <a:pt x="6630193" y="0"/>
                  </a:lnTo>
                  <a:lnTo>
                    <a:pt x="6630193" y="1209675"/>
                  </a:lnTo>
                  <a:lnTo>
                    <a:pt x="0" y="1209675"/>
                  </a:lnTo>
                  <a:close/>
                </a:path>
              </a:pathLst>
            </a:custGeom>
            <a:solidFill>
              <a:srgbClr val="000000">
                <a:alpha val="0"/>
              </a:srgbClr>
            </a:solidFill>
          </p:spPr>
        </p:sp>
        <p:sp>
          <p:nvSpPr>
            <p:cNvPr name="TextBox 19" id="19"/>
            <p:cNvSpPr txBox="true"/>
            <p:nvPr/>
          </p:nvSpPr>
          <p:spPr>
            <a:xfrm>
              <a:off x="0" y="-171450"/>
              <a:ext cx="6630193" cy="1381125"/>
            </a:xfrm>
            <a:prstGeom prst="rect">
              <a:avLst/>
            </a:prstGeom>
          </p:spPr>
          <p:txBody>
            <a:bodyPr anchor="t" rtlCol="false" tIns="0" lIns="0" bIns="0" rIns="0"/>
            <a:lstStyle/>
            <a:p>
              <a:pPr algn="l">
                <a:lnSpc>
                  <a:spcPts val="4274"/>
                </a:lnSpc>
              </a:pPr>
              <a:r>
                <a:rPr lang="en-US" sz="2187">
                  <a:solidFill>
                    <a:srgbClr val="52586B"/>
                  </a:solidFill>
                  <a:latin typeface="Arimo"/>
                  <a:ea typeface="Arimo"/>
                  <a:cs typeface="Arimo"/>
                  <a:sym typeface="Arimo"/>
                </a:rPr>
                <a:t>Customize HTTP headers, status codes, and response content.</a:t>
              </a:r>
            </a:p>
          </p:txBody>
        </p:sp>
      </p:grpSp>
      <p:grpSp>
        <p:nvGrpSpPr>
          <p:cNvPr name="Group 20" id="20"/>
          <p:cNvGrpSpPr/>
          <p:nvPr/>
        </p:nvGrpSpPr>
        <p:grpSpPr>
          <a:xfrm rot="0">
            <a:off x="12340084" y="4769644"/>
            <a:ext cx="3544044" cy="442912"/>
            <a:chOff x="0" y="0"/>
            <a:chExt cx="4725392" cy="590550"/>
          </a:xfrm>
        </p:grpSpPr>
        <p:sp>
          <p:nvSpPr>
            <p:cNvPr name="Freeform 21" id="21"/>
            <p:cNvSpPr/>
            <p:nvPr/>
          </p:nvSpPr>
          <p:spPr>
            <a:xfrm flipH="false" flipV="false" rot="0">
              <a:off x="0" y="0"/>
              <a:ext cx="4725392" cy="590550"/>
            </a:xfrm>
            <a:custGeom>
              <a:avLst/>
              <a:gdLst/>
              <a:ahLst/>
              <a:cxnLst/>
              <a:rect r="r" b="b" t="t" l="l"/>
              <a:pathLst>
                <a:path h="590550" w="4725392">
                  <a:moveTo>
                    <a:pt x="0" y="0"/>
                  </a:moveTo>
                  <a:lnTo>
                    <a:pt x="4725392" y="0"/>
                  </a:lnTo>
                  <a:lnTo>
                    <a:pt x="4725392" y="590550"/>
                  </a:lnTo>
                  <a:lnTo>
                    <a:pt x="0" y="590550"/>
                  </a:lnTo>
                  <a:close/>
                </a:path>
              </a:pathLst>
            </a:custGeom>
            <a:solidFill>
              <a:srgbClr val="000000">
                <a:alpha val="0"/>
              </a:srgbClr>
            </a:solidFill>
          </p:spPr>
        </p:sp>
        <p:sp>
          <p:nvSpPr>
            <p:cNvPr name="TextBox 22" id="22"/>
            <p:cNvSpPr txBox="true"/>
            <p:nvPr/>
          </p:nvSpPr>
          <p:spPr>
            <a:xfrm>
              <a:off x="0" y="-104775"/>
              <a:ext cx="4725392" cy="695325"/>
            </a:xfrm>
            <a:prstGeom prst="rect">
              <a:avLst/>
            </a:prstGeom>
          </p:spPr>
          <p:txBody>
            <a:bodyPr anchor="t" rtlCol="false" tIns="0" lIns="0" bIns="0" rIns="0"/>
            <a:lstStyle/>
            <a:p>
              <a:pPr algn="l">
                <a:lnSpc>
                  <a:spcPts val="4125"/>
                </a:lnSpc>
              </a:pPr>
              <a:r>
                <a:rPr lang="en-US" sz="2750">
                  <a:solidFill>
                    <a:srgbClr val="373B48"/>
                  </a:solidFill>
                  <a:latin typeface="Arimo"/>
                  <a:ea typeface="Arimo"/>
                  <a:cs typeface="Arimo"/>
                  <a:sym typeface="Arimo"/>
                </a:rPr>
                <a:t>Example Usage</a:t>
              </a:r>
            </a:p>
          </p:txBody>
        </p:sp>
      </p:grpSp>
      <p:grpSp>
        <p:nvGrpSpPr>
          <p:cNvPr name="Group 23" id="23"/>
          <p:cNvGrpSpPr/>
          <p:nvPr/>
        </p:nvGrpSpPr>
        <p:grpSpPr>
          <a:xfrm rot="0">
            <a:off x="12340084" y="5496074"/>
            <a:ext cx="4972645" cy="1360885"/>
            <a:chOff x="0" y="0"/>
            <a:chExt cx="6630193" cy="1814513"/>
          </a:xfrm>
        </p:grpSpPr>
        <p:sp>
          <p:nvSpPr>
            <p:cNvPr name="Freeform 24" id="24"/>
            <p:cNvSpPr/>
            <p:nvPr/>
          </p:nvSpPr>
          <p:spPr>
            <a:xfrm flipH="false" flipV="false" rot="0">
              <a:off x="0" y="0"/>
              <a:ext cx="6630193" cy="1814513"/>
            </a:xfrm>
            <a:custGeom>
              <a:avLst/>
              <a:gdLst/>
              <a:ahLst/>
              <a:cxnLst/>
              <a:rect r="r" b="b" t="t" l="l"/>
              <a:pathLst>
                <a:path h="1814513" w="6630193">
                  <a:moveTo>
                    <a:pt x="0" y="0"/>
                  </a:moveTo>
                  <a:lnTo>
                    <a:pt x="6630193" y="0"/>
                  </a:lnTo>
                  <a:lnTo>
                    <a:pt x="6630193" y="1814513"/>
                  </a:lnTo>
                  <a:lnTo>
                    <a:pt x="0" y="1814513"/>
                  </a:lnTo>
                  <a:close/>
                </a:path>
              </a:pathLst>
            </a:custGeom>
            <a:solidFill>
              <a:srgbClr val="000000">
                <a:alpha val="0"/>
              </a:srgbClr>
            </a:solidFill>
          </p:spPr>
        </p:sp>
        <p:sp>
          <p:nvSpPr>
            <p:cNvPr name="TextBox 25" id="25"/>
            <p:cNvSpPr txBox="true"/>
            <p:nvPr/>
          </p:nvSpPr>
          <p:spPr>
            <a:xfrm>
              <a:off x="0" y="-171450"/>
              <a:ext cx="6630193" cy="1985963"/>
            </a:xfrm>
            <a:prstGeom prst="rect">
              <a:avLst/>
            </a:prstGeom>
          </p:spPr>
          <p:txBody>
            <a:bodyPr anchor="t" rtlCol="false" tIns="0" lIns="0" bIns="0" rIns="0"/>
            <a:lstStyle/>
            <a:p>
              <a:pPr algn="l">
                <a:lnSpc>
                  <a:spcPts val="4274"/>
                </a:lnSpc>
              </a:pPr>
              <a:r>
                <a:rPr lang="en-US" sz="2187">
                  <a:solidFill>
                    <a:srgbClr val="52586B"/>
                  </a:solidFill>
                  <a:latin typeface="Arimo"/>
                  <a:ea typeface="Arimo"/>
                  <a:cs typeface="Arimo"/>
                  <a:sym typeface="Arimo"/>
                </a:rPr>
                <a:t>Retrieve form data: request.form['username'] in view functions.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DAGnKseAAQg</dc:identifier>
  <dcterms:modified xsi:type="dcterms:W3CDTF">2011-08-01T06:04:30Z</dcterms:modified>
  <cp:revision>1</cp:revision>
  <dc:title>Flask_ A Micro-Framework – An Advanced Python Library.pptx</dc:title>
</cp:coreProperties>
</file>